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63" r:id="rId5"/>
    <p:sldId id="264" r:id="rId6"/>
    <p:sldId id="268" r:id="rId7"/>
    <p:sldId id="269" r:id="rId8"/>
    <p:sldId id="270" r:id="rId9"/>
    <p:sldId id="271" r:id="rId10"/>
    <p:sldId id="272" r:id="rId11"/>
    <p:sldId id="259" r:id="rId12"/>
    <p:sldId id="260" r:id="rId13"/>
    <p:sldId id="261" r:id="rId14"/>
    <p:sldId id="262" r:id="rId15"/>
    <p:sldId id="277" r:id="rId16"/>
    <p:sldId id="265" r:id="rId17"/>
    <p:sldId id="266" r:id="rId18"/>
    <p:sldId id="267" r:id="rId19"/>
    <p:sldId id="278" r:id="rId20"/>
    <p:sldId id="280" r:id="rId21"/>
    <p:sldId id="279" r:id="rId22"/>
    <p:sldId id="274" r:id="rId23"/>
    <p:sldId id="275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3314"/>
    <a:srgbClr val="990000"/>
    <a:srgbClr val="990033"/>
    <a:srgbClr val="66FF99"/>
    <a:srgbClr val="E4C7BA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2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FA13A-7A77-4F74-921E-D38FDB7D204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10AABC-D655-4C5C-988A-3C61798F327E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>
              <a:solidFill>
                <a:srgbClr val="002060"/>
              </a:solidFill>
            </a:rPr>
            <a:t>14 МАРТА 2023</a:t>
          </a:r>
        </a:p>
      </dgm:t>
    </dgm:pt>
    <dgm:pt modelId="{E873440F-C63A-42D9-8F00-CD77E4E85694}" type="parTrans" cxnId="{965894A1-A55F-4842-85CB-9A361E30C64B}">
      <dgm:prSet/>
      <dgm:spPr/>
      <dgm:t>
        <a:bodyPr/>
        <a:lstStyle/>
        <a:p>
          <a:endParaRPr lang="ru-RU"/>
        </a:p>
      </dgm:t>
    </dgm:pt>
    <dgm:pt modelId="{F7CF56CC-3995-4659-88C9-7A7F14E8665A}" type="sibTrans" cxnId="{965894A1-A55F-4842-85CB-9A361E30C64B}">
      <dgm:prSet/>
      <dgm:spPr/>
      <dgm:t>
        <a:bodyPr/>
        <a:lstStyle/>
        <a:p>
          <a:endParaRPr lang="ru-RU"/>
        </a:p>
      </dgm:t>
    </dgm:pt>
    <dgm:pt modelId="{33045076-3D3B-4BA9-BF57-DBEEE12E766F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>
              <a:solidFill>
                <a:srgbClr val="002060"/>
              </a:solidFill>
            </a:rPr>
            <a:t>ШНОР, ШФЗР</a:t>
          </a:r>
        </a:p>
      </dgm:t>
    </dgm:pt>
    <dgm:pt modelId="{94BC178E-CEC6-4B70-B566-8B2671DFD8AC}" type="parTrans" cxnId="{EC2C22B4-23D8-4CDC-B78A-C1CA0129CEA8}">
      <dgm:prSet/>
      <dgm:spPr/>
      <dgm:t>
        <a:bodyPr/>
        <a:lstStyle/>
        <a:p>
          <a:endParaRPr lang="ru-RU"/>
        </a:p>
      </dgm:t>
    </dgm:pt>
    <dgm:pt modelId="{531AA382-6A4C-4265-B36B-0AE5ABD92F1E}" type="sibTrans" cxnId="{EC2C22B4-23D8-4CDC-B78A-C1CA0129CEA8}">
      <dgm:prSet/>
      <dgm:spPr/>
      <dgm:t>
        <a:bodyPr/>
        <a:lstStyle/>
        <a:p>
          <a:endParaRPr lang="ru-RU"/>
        </a:p>
      </dgm:t>
    </dgm:pt>
    <dgm:pt modelId="{99121952-0085-4CCE-8EC1-69976EDF107B}" type="pres">
      <dgm:prSet presAssocID="{030FA13A-7A77-4F74-921E-D38FDB7D2043}" presName="CompostProcess" presStyleCnt="0">
        <dgm:presLayoutVars>
          <dgm:dir/>
          <dgm:resizeHandles val="exact"/>
        </dgm:presLayoutVars>
      </dgm:prSet>
      <dgm:spPr/>
    </dgm:pt>
    <dgm:pt modelId="{84B80AC6-EA29-48A3-9D3E-03121B74A2AF}" type="pres">
      <dgm:prSet presAssocID="{030FA13A-7A77-4F74-921E-D38FDB7D2043}" presName="arrow" presStyleLbl="bgShp" presStyleIdx="0" presStyleCnt="1"/>
      <dgm:spPr/>
    </dgm:pt>
    <dgm:pt modelId="{CE6F8D89-38B7-41FC-B226-AE3D3D7C109A}" type="pres">
      <dgm:prSet presAssocID="{030FA13A-7A77-4F74-921E-D38FDB7D2043}" presName="linearProcess" presStyleCnt="0"/>
      <dgm:spPr/>
    </dgm:pt>
    <dgm:pt modelId="{68FA6131-5019-4206-A265-1A3AE9E03DD7}" type="pres">
      <dgm:prSet presAssocID="{A710AABC-D655-4C5C-988A-3C61798F327E}" presName="textNode" presStyleLbl="node1" presStyleIdx="0" presStyleCnt="2">
        <dgm:presLayoutVars>
          <dgm:bulletEnabled val="1"/>
        </dgm:presLayoutVars>
      </dgm:prSet>
      <dgm:spPr/>
    </dgm:pt>
    <dgm:pt modelId="{48063DA8-52DE-444E-8905-7BDDAC7DEB35}" type="pres">
      <dgm:prSet presAssocID="{F7CF56CC-3995-4659-88C9-7A7F14E8665A}" presName="sibTrans" presStyleCnt="0"/>
      <dgm:spPr/>
    </dgm:pt>
    <dgm:pt modelId="{26E45F55-0323-45E7-A258-4ABCFAEABB46}" type="pres">
      <dgm:prSet presAssocID="{33045076-3D3B-4BA9-BF57-DBEEE12E766F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E435D485-0504-4E5C-9192-4E66BA93CC78}" type="presOf" srcId="{A710AABC-D655-4C5C-988A-3C61798F327E}" destId="{68FA6131-5019-4206-A265-1A3AE9E03DD7}" srcOrd="0" destOrd="0" presId="urn:microsoft.com/office/officeart/2005/8/layout/hProcess9"/>
    <dgm:cxn modelId="{965894A1-A55F-4842-85CB-9A361E30C64B}" srcId="{030FA13A-7A77-4F74-921E-D38FDB7D2043}" destId="{A710AABC-D655-4C5C-988A-3C61798F327E}" srcOrd="0" destOrd="0" parTransId="{E873440F-C63A-42D9-8F00-CD77E4E85694}" sibTransId="{F7CF56CC-3995-4659-88C9-7A7F14E8665A}"/>
    <dgm:cxn modelId="{5BE2BFAA-CC70-4C24-9F3A-D7A7C23E7F95}" type="presOf" srcId="{030FA13A-7A77-4F74-921E-D38FDB7D2043}" destId="{99121952-0085-4CCE-8EC1-69976EDF107B}" srcOrd="0" destOrd="0" presId="urn:microsoft.com/office/officeart/2005/8/layout/hProcess9"/>
    <dgm:cxn modelId="{EC2C22B4-23D8-4CDC-B78A-C1CA0129CEA8}" srcId="{030FA13A-7A77-4F74-921E-D38FDB7D2043}" destId="{33045076-3D3B-4BA9-BF57-DBEEE12E766F}" srcOrd="1" destOrd="0" parTransId="{94BC178E-CEC6-4B70-B566-8B2671DFD8AC}" sibTransId="{531AA382-6A4C-4265-B36B-0AE5ABD92F1E}"/>
    <dgm:cxn modelId="{EDCDC3E2-FDF5-4138-BFA8-810C63F07400}" type="presOf" srcId="{33045076-3D3B-4BA9-BF57-DBEEE12E766F}" destId="{26E45F55-0323-45E7-A258-4ABCFAEABB46}" srcOrd="0" destOrd="0" presId="urn:microsoft.com/office/officeart/2005/8/layout/hProcess9"/>
    <dgm:cxn modelId="{4A19D109-837D-4EF8-A0BB-AAB1B0B54982}" type="presParOf" srcId="{99121952-0085-4CCE-8EC1-69976EDF107B}" destId="{84B80AC6-EA29-48A3-9D3E-03121B74A2AF}" srcOrd="0" destOrd="0" presId="urn:microsoft.com/office/officeart/2005/8/layout/hProcess9"/>
    <dgm:cxn modelId="{4F917D3B-2CCF-4C1C-B53D-A9477B19F0DB}" type="presParOf" srcId="{99121952-0085-4CCE-8EC1-69976EDF107B}" destId="{CE6F8D89-38B7-41FC-B226-AE3D3D7C109A}" srcOrd="1" destOrd="0" presId="urn:microsoft.com/office/officeart/2005/8/layout/hProcess9"/>
    <dgm:cxn modelId="{5CB298DB-1DDE-4420-BB4C-9223D965F7CA}" type="presParOf" srcId="{CE6F8D89-38B7-41FC-B226-AE3D3D7C109A}" destId="{68FA6131-5019-4206-A265-1A3AE9E03DD7}" srcOrd="0" destOrd="0" presId="urn:microsoft.com/office/officeart/2005/8/layout/hProcess9"/>
    <dgm:cxn modelId="{FAC0431B-C846-4FC7-AAA2-9EDBB6F4CB46}" type="presParOf" srcId="{CE6F8D89-38B7-41FC-B226-AE3D3D7C109A}" destId="{48063DA8-52DE-444E-8905-7BDDAC7DEB35}" srcOrd="1" destOrd="0" presId="urn:microsoft.com/office/officeart/2005/8/layout/hProcess9"/>
    <dgm:cxn modelId="{7AB83620-5471-4476-A994-E95DAA9FC8AF}" type="presParOf" srcId="{CE6F8D89-38B7-41FC-B226-AE3D3D7C109A}" destId="{26E45F55-0323-45E7-A258-4ABCFAEABB4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4CEF4-82B0-4431-A15C-B7E21B21523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F39D192-3058-442E-A232-44AAB32CD9DC}">
      <dgm:prSet/>
      <dgm:spPr/>
      <dgm:t>
        <a:bodyPr/>
        <a:lstStyle/>
        <a:p>
          <a:pPr rtl="0"/>
          <a:r>
            <a:rPr lang="ru-RU" dirty="0">
              <a:solidFill>
                <a:srgbClr val="990000"/>
              </a:solidFill>
            </a:rPr>
            <a:t>Проблемы экономического, а порой физического выживания</a:t>
          </a:r>
        </a:p>
      </dgm:t>
    </dgm:pt>
    <dgm:pt modelId="{C8DF696C-C3B8-4DC5-82DE-D201A1EA6DA3}" type="parTrans" cxnId="{98C63624-36C1-4D04-AAA1-B616D979A5B4}">
      <dgm:prSet/>
      <dgm:spPr/>
      <dgm:t>
        <a:bodyPr/>
        <a:lstStyle/>
        <a:p>
          <a:endParaRPr lang="ru-RU"/>
        </a:p>
      </dgm:t>
    </dgm:pt>
    <dgm:pt modelId="{235C6516-7DD5-4DE3-96EE-2DD39DF2C677}" type="sibTrans" cxnId="{98C63624-36C1-4D04-AAA1-B616D979A5B4}">
      <dgm:prSet/>
      <dgm:spPr/>
      <dgm:t>
        <a:bodyPr/>
        <a:lstStyle/>
        <a:p>
          <a:endParaRPr lang="ru-RU"/>
        </a:p>
      </dgm:t>
    </dgm:pt>
    <dgm:pt modelId="{4F15DAB9-1F47-4DB5-87A9-0BD8ACCB70C8}">
      <dgm:prSet/>
      <dgm:spPr/>
      <dgm:t>
        <a:bodyPr/>
        <a:lstStyle/>
        <a:p>
          <a:pPr rtl="0"/>
          <a:r>
            <a:rPr lang="ru-RU" dirty="0">
              <a:solidFill>
                <a:schemeClr val="accent2">
                  <a:lumMod val="75000"/>
                </a:schemeClr>
              </a:solidFill>
            </a:rPr>
            <a:t>Родители не владея в достаточной мере знаниями о возрастных и индивидуальных </a:t>
          </a:r>
          <a:r>
            <a:rPr lang="ru-RU" dirty="0">
              <a:solidFill>
                <a:srgbClr val="00B050"/>
              </a:solidFill>
            </a:rPr>
            <a:t>особенностях развития ребенка</a:t>
          </a:r>
          <a:r>
            <a:rPr lang="ru-RU" dirty="0">
              <a:solidFill>
                <a:schemeClr val="accent2">
                  <a:lumMod val="75000"/>
                </a:schemeClr>
              </a:solidFill>
            </a:rPr>
            <a:t>, осуществляют воспитание вслепую, интуитивно</a:t>
          </a:r>
        </a:p>
      </dgm:t>
    </dgm:pt>
    <dgm:pt modelId="{A0AF1EE2-45EB-493B-A327-A8C0CEB686DE}" type="parTrans" cxnId="{F7209C9E-AAF5-4275-82E8-7EB42B939D07}">
      <dgm:prSet/>
      <dgm:spPr/>
      <dgm:t>
        <a:bodyPr/>
        <a:lstStyle/>
        <a:p>
          <a:endParaRPr lang="ru-RU"/>
        </a:p>
      </dgm:t>
    </dgm:pt>
    <dgm:pt modelId="{47C169E1-C5E4-4138-B27B-15C1C8FEF322}" type="sibTrans" cxnId="{F7209C9E-AAF5-4275-82E8-7EB42B939D07}">
      <dgm:prSet/>
      <dgm:spPr/>
      <dgm:t>
        <a:bodyPr/>
        <a:lstStyle/>
        <a:p>
          <a:endParaRPr lang="ru-RU"/>
        </a:p>
      </dgm:t>
    </dgm:pt>
    <dgm:pt modelId="{2B569280-BEBB-40A6-A9A0-2FDF8D42ABBB}">
      <dgm:prSet/>
      <dgm:spPr/>
      <dgm:t>
        <a:bodyPr/>
        <a:lstStyle/>
        <a:p>
          <a:pPr rtl="0"/>
          <a:r>
            <a:rPr lang="ru-RU" dirty="0">
              <a:solidFill>
                <a:srgbClr val="EC3314"/>
              </a:solidFill>
            </a:rPr>
            <a:t>Социальная тенденция самоустранения многих родителей от решения вопросов воспитания и личностного развития ребенка</a:t>
          </a:r>
        </a:p>
      </dgm:t>
    </dgm:pt>
    <dgm:pt modelId="{CA6099FA-EF60-47F5-AEF6-94578DD0C0EC}" type="parTrans" cxnId="{D1754EEA-2C44-4CEA-9A0E-FB5FDC3491D6}">
      <dgm:prSet/>
      <dgm:spPr/>
      <dgm:t>
        <a:bodyPr/>
        <a:lstStyle/>
        <a:p>
          <a:endParaRPr lang="ru-RU"/>
        </a:p>
      </dgm:t>
    </dgm:pt>
    <dgm:pt modelId="{F2A15DD3-3372-464C-8A9E-EA56706969E2}" type="sibTrans" cxnId="{D1754EEA-2C44-4CEA-9A0E-FB5FDC3491D6}">
      <dgm:prSet/>
      <dgm:spPr/>
      <dgm:t>
        <a:bodyPr/>
        <a:lstStyle/>
        <a:p>
          <a:endParaRPr lang="ru-RU"/>
        </a:p>
      </dgm:t>
    </dgm:pt>
    <dgm:pt modelId="{4B35E54B-E185-463D-8555-B9EB8EAD54B3}">
      <dgm:prSet/>
      <dgm:spPr/>
      <dgm:t>
        <a:bodyPr/>
        <a:lstStyle/>
        <a:p>
          <a:pPr rtl="0"/>
          <a:r>
            <a:rPr lang="ru-RU" dirty="0">
              <a:solidFill>
                <a:srgbClr val="990033"/>
              </a:solidFill>
            </a:rPr>
            <a:t>Снижение воспитательной функции семьи в целом</a:t>
          </a:r>
        </a:p>
      </dgm:t>
    </dgm:pt>
    <dgm:pt modelId="{B353C2A8-5CB5-413F-8331-FB8AD2A19BD5}" type="parTrans" cxnId="{80D6A80D-C796-4AFF-A93A-0CFD43352BA2}">
      <dgm:prSet/>
      <dgm:spPr/>
      <dgm:t>
        <a:bodyPr/>
        <a:lstStyle/>
        <a:p>
          <a:endParaRPr lang="ru-RU"/>
        </a:p>
      </dgm:t>
    </dgm:pt>
    <dgm:pt modelId="{5923DF10-4791-4516-A8AF-DD5296B42E32}" type="sibTrans" cxnId="{80D6A80D-C796-4AFF-A93A-0CFD43352BA2}">
      <dgm:prSet/>
      <dgm:spPr/>
      <dgm:t>
        <a:bodyPr/>
        <a:lstStyle/>
        <a:p>
          <a:endParaRPr lang="ru-RU"/>
        </a:p>
      </dgm:t>
    </dgm:pt>
    <dgm:pt modelId="{A9A87703-910C-4372-9DCB-DA1A783B5F2D}" type="pres">
      <dgm:prSet presAssocID="{E1F4CEF4-82B0-4431-A15C-B7E21B215233}" presName="CompostProcess" presStyleCnt="0">
        <dgm:presLayoutVars>
          <dgm:dir/>
          <dgm:resizeHandles val="exact"/>
        </dgm:presLayoutVars>
      </dgm:prSet>
      <dgm:spPr/>
    </dgm:pt>
    <dgm:pt modelId="{0D372A51-2328-4634-94BA-33FF4ADBF596}" type="pres">
      <dgm:prSet presAssocID="{E1F4CEF4-82B0-4431-A15C-B7E21B215233}" presName="arrow" presStyleLbl="bgShp" presStyleIdx="0" presStyleCnt="1" custLinFactNeighborX="2500" custLinFactNeighborY="-6364"/>
      <dgm:spPr/>
    </dgm:pt>
    <dgm:pt modelId="{E18C3B85-C00B-4D41-8E2C-90F4AAFD5D0B}" type="pres">
      <dgm:prSet presAssocID="{E1F4CEF4-82B0-4431-A15C-B7E21B215233}" presName="linearProcess" presStyleCnt="0"/>
      <dgm:spPr/>
    </dgm:pt>
    <dgm:pt modelId="{7E967A51-9BE6-4068-858F-BB83186BD199}" type="pres">
      <dgm:prSet presAssocID="{CF39D192-3058-442E-A232-44AAB32CD9DC}" presName="textNode" presStyleLbl="node1" presStyleIdx="0" presStyleCnt="4">
        <dgm:presLayoutVars>
          <dgm:bulletEnabled val="1"/>
        </dgm:presLayoutVars>
      </dgm:prSet>
      <dgm:spPr/>
    </dgm:pt>
    <dgm:pt modelId="{12F3FE5A-28A1-451C-92ED-BE42E505615A}" type="pres">
      <dgm:prSet presAssocID="{235C6516-7DD5-4DE3-96EE-2DD39DF2C677}" presName="sibTrans" presStyleCnt="0"/>
      <dgm:spPr/>
    </dgm:pt>
    <dgm:pt modelId="{0D094E4F-8FD3-4F99-86A2-D94D0C911DD2}" type="pres">
      <dgm:prSet presAssocID="{4F15DAB9-1F47-4DB5-87A9-0BD8ACCB70C8}" presName="textNode" presStyleLbl="node1" presStyleIdx="1" presStyleCnt="4">
        <dgm:presLayoutVars>
          <dgm:bulletEnabled val="1"/>
        </dgm:presLayoutVars>
      </dgm:prSet>
      <dgm:spPr/>
    </dgm:pt>
    <dgm:pt modelId="{504C5745-C6E3-4DAE-8062-13D5257D5844}" type="pres">
      <dgm:prSet presAssocID="{47C169E1-C5E4-4138-B27B-15C1C8FEF322}" presName="sibTrans" presStyleCnt="0"/>
      <dgm:spPr/>
    </dgm:pt>
    <dgm:pt modelId="{FCCD3CC7-76B4-45A6-ABB4-BE62F116D1AB}" type="pres">
      <dgm:prSet presAssocID="{2B569280-BEBB-40A6-A9A0-2FDF8D42ABBB}" presName="textNode" presStyleLbl="node1" presStyleIdx="2" presStyleCnt="4">
        <dgm:presLayoutVars>
          <dgm:bulletEnabled val="1"/>
        </dgm:presLayoutVars>
      </dgm:prSet>
      <dgm:spPr/>
    </dgm:pt>
    <dgm:pt modelId="{D30712E7-4148-470A-90C8-9A8CDD92FF13}" type="pres">
      <dgm:prSet presAssocID="{F2A15DD3-3372-464C-8A9E-EA56706969E2}" presName="sibTrans" presStyleCnt="0"/>
      <dgm:spPr/>
    </dgm:pt>
    <dgm:pt modelId="{FAF85BF8-F743-48E6-8593-6F3715129D4D}" type="pres">
      <dgm:prSet presAssocID="{4B35E54B-E185-463D-8555-B9EB8EAD54B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80D6A80D-C796-4AFF-A93A-0CFD43352BA2}" srcId="{E1F4CEF4-82B0-4431-A15C-B7E21B215233}" destId="{4B35E54B-E185-463D-8555-B9EB8EAD54B3}" srcOrd="3" destOrd="0" parTransId="{B353C2A8-5CB5-413F-8331-FB8AD2A19BD5}" sibTransId="{5923DF10-4791-4516-A8AF-DD5296B42E32}"/>
    <dgm:cxn modelId="{2263A718-9B00-4600-8C51-E21EB8EDCE52}" type="presOf" srcId="{2B569280-BEBB-40A6-A9A0-2FDF8D42ABBB}" destId="{FCCD3CC7-76B4-45A6-ABB4-BE62F116D1AB}" srcOrd="0" destOrd="0" presId="urn:microsoft.com/office/officeart/2005/8/layout/hProcess9"/>
    <dgm:cxn modelId="{98C63624-36C1-4D04-AAA1-B616D979A5B4}" srcId="{E1F4CEF4-82B0-4431-A15C-B7E21B215233}" destId="{CF39D192-3058-442E-A232-44AAB32CD9DC}" srcOrd="0" destOrd="0" parTransId="{C8DF696C-C3B8-4DC5-82DE-D201A1EA6DA3}" sibTransId="{235C6516-7DD5-4DE3-96EE-2DD39DF2C677}"/>
    <dgm:cxn modelId="{316EF084-19C8-4ED9-AEF9-CC894B177A2A}" type="presOf" srcId="{4B35E54B-E185-463D-8555-B9EB8EAD54B3}" destId="{FAF85BF8-F743-48E6-8593-6F3715129D4D}" srcOrd="0" destOrd="0" presId="urn:microsoft.com/office/officeart/2005/8/layout/hProcess9"/>
    <dgm:cxn modelId="{E097CF89-2139-4DF6-A8FA-C6C070905AF0}" type="presOf" srcId="{CF39D192-3058-442E-A232-44AAB32CD9DC}" destId="{7E967A51-9BE6-4068-858F-BB83186BD199}" srcOrd="0" destOrd="0" presId="urn:microsoft.com/office/officeart/2005/8/layout/hProcess9"/>
    <dgm:cxn modelId="{517B548F-2AD6-417A-80F9-D8F3756F3744}" type="presOf" srcId="{4F15DAB9-1F47-4DB5-87A9-0BD8ACCB70C8}" destId="{0D094E4F-8FD3-4F99-86A2-D94D0C911DD2}" srcOrd="0" destOrd="0" presId="urn:microsoft.com/office/officeart/2005/8/layout/hProcess9"/>
    <dgm:cxn modelId="{F7209C9E-AAF5-4275-82E8-7EB42B939D07}" srcId="{E1F4CEF4-82B0-4431-A15C-B7E21B215233}" destId="{4F15DAB9-1F47-4DB5-87A9-0BD8ACCB70C8}" srcOrd="1" destOrd="0" parTransId="{A0AF1EE2-45EB-493B-A327-A8C0CEB686DE}" sibTransId="{47C169E1-C5E4-4138-B27B-15C1C8FEF322}"/>
    <dgm:cxn modelId="{14FEB0D8-179E-4C3B-A2FF-F7C7E254F176}" type="presOf" srcId="{E1F4CEF4-82B0-4431-A15C-B7E21B215233}" destId="{A9A87703-910C-4372-9DCB-DA1A783B5F2D}" srcOrd="0" destOrd="0" presId="urn:microsoft.com/office/officeart/2005/8/layout/hProcess9"/>
    <dgm:cxn modelId="{D1754EEA-2C44-4CEA-9A0E-FB5FDC3491D6}" srcId="{E1F4CEF4-82B0-4431-A15C-B7E21B215233}" destId="{2B569280-BEBB-40A6-A9A0-2FDF8D42ABBB}" srcOrd="2" destOrd="0" parTransId="{CA6099FA-EF60-47F5-AEF6-94578DD0C0EC}" sibTransId="{F2A15DD3-3372-464C-8A9E-EA56706969E2}"/>
    <dgm:cxn modelId="{215CD260-997B-482E-B5A1-F0ECB74C3D53}" type="presParOf" srcId="{A9A87703-910C-4372-9DCB-DA1A783B5F2D}" destId="{0D372A51-2328-4634-94BA-33FF4ADBF596}" srcOrd="0" destOrd="0" presId="urn:microsoft.com/office/officeart/2005/8/layout/hProcess9"/>
    <dgm:cxn modelId="{E65E3EE3-C74D-4C03-8D67-E1E21A141AD2}" type="presParOf" srcId="{A9A87703-910C-4372-9DCB-DA1A783B5F2D}" destId="{E18C3B85-C00B-4D41-8E2C-90F4AAFD5D0B}" srcOrd="1" destOrd="0" presId="urn:microsoft.com/office/officeart/2005/8/layout/hProcess9"/>
    <dgm:cxn modelId="{913FB33F-9425-4481-A495-3B7D2A49F9BC}" type="presParOf" srcId="{E18C3B85-C00B-4D41-8E2C-90F4AAFD5D0B}" destId="{7E967A51-9BE6-4068-858F-BB83186BD199}" srcOrd="0" destOrd="0" presId="urn:microsoft.com/office/officeart/2005/8/layout/hProcess9"/>
    <dgm:cxn modelId="{152B1678-FFB9-4912-9D14-4957C498E9D4}" type="presParOf" srcId="{E18C3B85-C00B-4D41-8E2C-90F4AAFD5D0B}" destId="{12F3FE5A-28A1-451C-92ED-BE42E505615A}" srcOrd="1" destOrd="0" presId="urn:microsoft.com/office/officeart/2005/8/layout/hProcess9"/>
    <dgm:cxn modelId="{591082C7-5370-4FFB-B793-93F1E07754DD}" type="presParOf" srcId="{E18C3B85-C00B-4D41-8E2C-90F4AAFD5D0B}" destId="{0D094E4F-8FD3-4F99-86A2-D94D0C911DD2}" srcOrd="2" destOrd="0" presId="urn:microsoft.com/office/officeart/2005/8/layout/hProcess9"/>
    <dgm:cxn modelId="{7962A969-ECDC-49DC-9B9E-D7F7153F7A23}" type="presParOf" srcId="{E18C3B85-C00B-4D41-8E2C-90F4AAFD5D0B}" destId="{504C5745-C6E3-4DAE-8062-13D5257D5844}" srcOrd="3" destOrd="0" presId="urn:microsoft.com/office/officeart/2005/8/layout/hProcess9"/>
    <dgm:cxn modelId="{33AC7087-CEF9-4261-B16E-99FB0CEC9A52}" type="presParOf" srcId="{E18C3B85-C00B-4D41-8E2C-90F4AAFD5D0B}" destId="{FCCD3CC7-76B4-45A6-ABB4-BE62F116D1AB}" srcOrd="4" destOrd="0" presId="urn:microsoft.com/office/officeart/2005/8/layout/hProcess9"/>
    <dgm:cxn modelId="{E3271A6D-F53B-4B4B-9FE7-86A143DB1269}" type="presParOf" srcId="{E18C3B85-C00B-4D41-8E2C-90F4AAFD5D0B}" destId="{D30712E7-4148-470A-90C8-9A8CDD92FF13}" srcOrd="5" destOrd="0" presId="urn:microsoft.com/office/officeart/2005/8/layout/hProcess9"/>
    <dgm:cxn modelId="{174FBA54-4B1E-4FE6-B857-AA62FB9FD25F}" type="presParOf" srcId="{E18C3B85-C00B-4D41-8E2C-90F4AAFD5D0B}" destId="{FAF85BF8-F743-48E6-8593-6F3715129D4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9C726A-D00C-4088-A7F3-52FA1363BB5B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E8635C-FD61-42DB-8D72-C09932772018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/>
            <a:t>Общее развитие родительских компетенций</a:t>
          </a:r>
        </a:p>
      </dgm:t>
    </dgm:pt>
    <dgm:pt modelId="{A3C43ECE-D2C3-40E4-A2BB-8E38A0ED7222}" type="parTrans" cxnId="{634EA902-828C-4C21-8414-A88DCC564F34}">
      <dgm:prSet/>
      <dgm:spPr/>
      <dgm:t>
        <a:bodyPr/>
        <a:lstStyle/>
        <a:p>
          <a:endParaRPr lang="ru-RU"/>
        </a:p>
      </dgm:t>
    </dgm:pt>
    <dgm:pt modelId="{22177C87-2C46-4153-83DC-144B8AC093B3}" type="sibTrans" cxnId="{634EA902-828C-4C21-8414-A88DCC564F34}">
      <dgm:prSet/>
      <dgm:spPr/>
      <dgm:t>
        <a:bodyPr/>
        <a:lstStyle/>
        <a:p>
          <a:endParaRPr lang="ru-RU"/>
        </a:p>
      </dgm:t>
    </dgm:pt>
    <dgm:pt modelId="{6C33ED6F-7CC5-4A21-9B6C-29CA4B917BB6}">
      <dgm:prSet custT="1"/>
      <dgm:spPr>
        <a:solidFill>
          <a:srgbClr val="E4C7BA"/>
        </a:solidFill>
      </dgm:spPr>
      <dgm:t>
        <a:bodyPr/>
        <a:lstStyle/>
        <a:p>
          <a:pPr rtl="0"/>
          <a:r>
            <a:rPr lang="ru-RU" sz="1600" dirty="0"/>
            <a:t>Развитие психолого-педагогической компетентности</a:t>
          </a:r>
        </a:p>
      </dgm:t>
    </dgm:pt>
    <dgm:pt modelId="{C81D245C-DCD1-4242-B775-3B760252E1CE}" type="parTrans" cxnId="{5C258686-2DBD-4447-81B1-731CCBC08465}">
      <dgm:prSet/>
      <dgm:spPr/>
      <dgm:t>
        <a:bodyPr/>
        <a:lstStyle/>
        <a:p>
          <a:endParaRPr lang="ru-RU"/>
        </a:p>
      </dgm:t>
    </dgm:pt>
    <dgm:pt modelId="{2969F332-9848-4CE0-97EA-3222CA6D208D}" type="sibTrans" cxnId="{5C258686-2DBD-4447-81B1-731CCBC08465}">
      <dgm:prSet/>
      <dgm:spPr/>
      <dgm:t>
        <a:bodyPr/>
        <a:lstStyle/>
        <a:p>
          <a:endParaRPr lang="ru-RU"/>
        </a:p>
      </dgm:t>
    </dgm:pt>
    <dgm:pt modelId="{CDAF2B3B-EF6A-496D-813B-FBD80D346F42}">
      <dgm:prSet custT="1"/>
      <dgm:spPr>
        <a:solidFill>
          <a:srgbClr val="66FF99"/>
        </a:solidFill>
      </dgm:spPr>
      <dgm:t>
        <a:bodyPr/>
        <a:lstStyle/>
        <a:p>
          <a:pPr rtl="0"/>
          <a:r>
            <a:rPr lang="ru-RU" sz="1600" dirty="0"/>
            <a:t>Формирование культуры здорового и безопасного образа жизни</a:t>
          </a:r>
        </a:p>
      </dgm:t>
    </dgm:pt>
    <dgm:pt modelId="{F3C2A136-CD5D-4512-9627-F805EF21A3FF}" type="parTrans" cxnId="{D032ADFA-0249-482E-8D68-B846BDFC1E0E}">
      <dgm:prSet/>
      <dgm:spPr/>
      <dgm:t>
        <a:bodyPr/>
        <a:lstStyle/>
        <a:p>
          <a:endParaRPr lang="ru-RU"/>
        </a:p>
      </dgm:t>
    </dgm:pt>
    <dgm:pt modelId="{D08E1824-CB52-42ED-A591-83D015118010}" type="sibTrans" cxnId="{D032ADFA-0249-482E-8D68-B846BDFC1E0E}">
      <dgm:prSet/>
      <dgm:spPr/>
      <dgm:t>
        <a:bodyPr/>
        <a:lstStyle/>
        <a:p>
          <a:endParaRPr lang="ru-RU"/>
        </a:p>
      </dgm:t>
    </dgm:pt>
    <dgm:pt modelId="{7FB8CEAF-9A8C-488C-B6AE-642964A3B165}" type="pres">
      <dgm:prSet presAssocID="{0B9C726A-D00C-4088-A7F3-52FA1363BB5B}" presName="composite" presStyleCnt="0">
        <dgm:presLayoutVars>
          <dgm:chMax val="5"/>
          <dgm:dir/>
          <dgm:resizeHandles val="exact"/>
        </dgm:presLayoutVars>
      </dgm:prSet>
      <dgm:spPr/>
    </dgm:pt>
    <dgm:pt modelId="{BC6E89EA-25A6-4524-A8EF-6DED15960156}" type="pres">
      <dgm:prSet presAssocID="{4AE8635C-FD61-42DB-8D72-C09932772018}" presName="circle1" presStyleLbl="lnNode1" presStyleIdx="0" presStyleCnt="3"/>
      <dgm:spPr/>
    </dgm:pt>
    <dgm:pt modelId="{CC2589AF-4E38-4DD2-832E-357A8633AF4B}" type="pres">
      <dgm:prSet presAssocID="{4AE8635C-FD61-42DB-8D72-C09932772018}" presName="text1" presStyleLbl="revTx" presStyleIdx="0" presStyleCnt="3" custScaleX="190933" custScaleY="94879" custLinFactNeighborX="43960" custLinFactNeighborY="1608">
        <dgm:presLayoutVars>
          <dgm:bulletEnabled val="1"/>
        </dgm:presLayoutVars>
      </dgm:prSet>
      <dgm:spPr/>
    </dgm:pt>
    <dgm:pt modelId="{13626418-9B28-4556-9F8B-4E68E750093B}" type="pres">
      <dgm:prSet presAssocID="{4AE8635C-FD61-42DB-8D72-C09932772018}" presName="line1" presStyleLbl="callout" presStyleIdx="0" presStyleCnt="6"/>
      <dgm:spPr/>
    </dgm:pt>
    <dgm:pt modelId="{31099B54-DF18-456E-B46F-4AA4F32643F9}" type="pres">
      <dgm:prSet presAssocID="{4AE8635C-FD61-42DB-8D72-C09932772018}" presName="d1" presStyleLbl="callout" presStyleIdx="1" presStyleCnt="6"/>
      <dgm:spPr/>
    </dgm:pt>
    <dgm:pt modelId="{C3D074B8-43D0-4590-BE31-0A62C7CC9FD7}" type="pres">
      <dgm:prSet presAssocID="{6C33ED6F-7CC5-4A21-9B6C-29CA4B917BB6}" presName="circle2" presStyleLbl="lnNode1" presStyleIdx="1" presStyleCnt="3"/>
      <dgm:spPr/>
    </dgm:pt>
    <dgm:pt modelId="{EFADD99A-059E-4878-9567-BB4FF465CFA9}" type="pres">
      <dgm:prSet presAssocID="{6C33ED6F-7CC5-4A21-9B6C-29CA4B917BB6}" presName="text2" presStyleLbl="revTx" presStyleIdx="1" presStyleCnt="3" custScaleX="190304" custLinFactNeighborX="43645" custLinFactNeighborY="-8553">
        <dgm:presLayoutVars>
          <dgm:bulletEnabled val="1"/>
        </dgm:presLayoutVars>
      </dgm:prSet>
      <dgm:spPr/>
    </dgm:pt>
    <dgm:pt modelId="{05AE1F97-FD2B-4C1D-BEF5-B2ABB1422F1A}" type="pres">
      <dgm:prSet presAssocID="{6C33ED6F-7CC5-4A21-9B6C-29CA4B917BB6}" presName="line2" presStyleLbl="callout" presStyleIdx="2" presStyleCnt="6"/>
      <dgm:spPr/>
    </dgm:pt>
    <dgm:pt modelId="{9CAD4399-B612-40FA-B071-DE459F14199D}" type="pres">
      <dgm:prSet presAssocID="{6C33ED6F-7CC5-4A21-9B6C-29CA4B917BB6}" presName="d2" presStyleLbl="callout" presStyleIdx="3" presStyleCnt="6"/>
      <dgm:spPr/>
    </dgm:pt>
    <dgm:pt modelId="{090EE16D-1E19-4D8C-AA18-9E73A40DC00B}" type="pres">
      <dgm:prSet presAssocID="{CDAF2B3B-EF6A-496D-813B-FBD80D346F42}" presName="circle3" presStyleLbl="lnNode1" presStyleIdx="2" presStyleCnt="3"/>
      <dgm:spPr/>
    </dgm:pt>
    <dgm:pt modelId="{D80ED493-C45C-4E7C-8AC2-1C37F6B59AF7}" type="pres">
      <dgm:prSet presAssocID="{CDAF2B3B-EF6A-496D-813B-FBD80D346F42}" presName="text3" presStyleLbl="revTx" presStyleIdx="2" presStyleCnt="3" custScaleX="188626" custLinFactNeighborX="42806" custLinFactNeighborY="-6729">
        <dgm:presLayoutVars>
          <dgm:bulletEnabled val="1"/>
        </dgm:presLayoutVars>
      </dgm:prSet>
      <dgm:spPr/>
    </dgm:pt>
    <dgm:pt modelId="{6467050A-578E-4E1F-B46F-4E1BC17ABE50}" type="pres">
      <dgm:prSet presAssocID="{CDAF2B3B-EF6A-496D-813B-FBD80D346F42}" presName="line3" presStyleLbl="callout" presStyleIdx="4" presStyleCnt="6"/>
      <dgm:spPr/>
    </dgm:pt>
    <dgm:pt modelId="{D4D2797D-0538-4F46-AEDA-2F67C87C9264}" type="pres">
      <dgm:prSet presAssocID="{CDAF2B3B-EF6A-496D-813B-FBD80D346F42}" presName="d3" presStyleLbl="callout" presStyleIdx="5" presStyleCnt="6"/>
      <dgm:spPr/>
    </dgm:pt>
  </dgm:ptLst>
  <dgm:cxnLst>
    <dgm:cxn modelId="{634EA902-828C-4C21-8414-A88DCC564F34}" srcId="{0B9C726A-D00C-4088-A7F3-52FA1363BB5B}" destId="{4AE8635C-FD61-42DB-8D72-C09932772018}" srcOrd="0" destOrd="0" parTransId="{A3C43ECE-D2C3-40E4-A2BB-8E38A0ED7222}" sibTransId="{22177C87-2C46-4153-83DC-144B8AC093B3}"/>
    <dgm:cxn modelId="{C99F4121-7643-43ED-969C-FC59170A9257}" type="presOf" srcId="{6C33ED6F-7CC5-4A21-9B6C-29CA4B917BB6}" destId="{EFADD99A-059E-4878-9567-BB4FF465CFA9}" srcOrd="0" destOrd="0" presId="urn:microsoft.com/office/officeart/2005/8/layout/target1"/>
    <dgm:cxn modelId="{5BAF4F7C-BFFE-4608-B5DE-FC2D652225D6}" type="presOf" srcId="{CDAF2B3B-EF6A-496D-813B-FBD80D346F42}" destId="{D80ED493-C45C-4E7C-8AC2-1C37F6B59AF7}" srcOrd="0" destOrd="0" presId="urn:microsoft.com/office/officeart/2005/8/layout/target1"/>
    <dgm:cxn modelId="{5C258686-2DBD-4447-81B1-731CCBC08465}" srcId="{0B9C726A-D00C-4088-A7F3-52FA1363BB5B}" destId="{6C33ED6F-7CC5-4A21-9B6C-29CA4B917BB6}" srcOrd="1" destOrd="0" parTransId="{C81D245C-DCD1-4242-B775-3B760252E1CE}" sibTransId="{2969F332-9848-4CE0-97EA-3222CA6D208D}"/>
    <dgm:cxn modelId="{DC38D599-F414-42B4-828A-8C2DF78D1894}" type="presOf" srcId="{0B9C726A-D00C-4088-A7F3-52FA1363BB5B}" destId="{7FB8CEAF-9A8C-488C-B6AE-642964A3B165}" srcOrd="0" destOrd="0" presId="urn:microsoft.com/office/officeart/2005/8/layout/target1"/>
    <dgm:cxn modelId="{033714E3-5A06-42AF-A8D0-C88CB80B291C}" type="presOf" srcId="{4AE8635C-FD61-42DB-8D72-C09932772018}" destId="{CC2589AF-4E38-4DD2-832E-357A8633AF4B}" srcOrd="0" destOrd="0" presId="urn:microsoft.com/office/officeart/2005/8/layout/target1"/>
    <dgm:cxn modelId="{D032ADFA-0249-482E-8D68-B846BDFC1E0E}" srcId="{0B9C726A-D00C-4088-A7F3-52FA1363BB5B}" destId="{CDAF2B3B-EF6A-496D-813B-FBD80D346F42}" srcOrd="2" destOrd="0" parTransId="{F3C2A136-CD5D-4512-9627-F805EF21A3FF}" sibTransId="{D08E1824-CB52-42ED-A591-83D015118010}"/>
    <dgm:cxn modelId="{2D05B3BE-C724-4B0B-AE14-E434411AE9F1}" type="presParOf" srcId="{7FB8CEAF-9A8C-488C-B6AE-642964A3B165}" destId="{BC6E89EA-25A6-4524-A8EF-6DED15960156}" srcOrd="0" destOrd="0" presId="urn:microsoft.com/office/officeart/2005/8/layout/target1"/>
    <dgm:cxn modelId="{1008DF67-B139-4C4F-B973-8B7C1AB88C60}" type="presParOf" srcId="{7FB8CEAF-9A8C-488C-B6AE-642964A3B165}" destId="{CC2589AF-4E38-4DD2-832E-357A8633AF4B}" srcOrd="1" destOrd="0" presId="urn:microsoft.com/office/officeart/2005/8/layout/target1"/>
    <dgm:cxn modelId="{D7B9DD2D-998C-43CD-9B00-34168E980875}" type="presParOf" srcId="{7FB8CEAF-9A8C-488C-B6AE-642964A3B165}" destId="{13626418-9B28-4556-9F8B-4E68E750093B}" srcOrd="2" destOrd="0" presId="urn:microsoft.com/office/officeart/2005/8/layout/target1"/>
    <dgm:cxn modelId="{7D506118-C58B-4E1E-808D-3866B0FA2AD4}" type="presParOf" srcId="{7FB8CEAF-9A8C-488C-B6AE-642964A3B165}" destId="{31099B54-DF18-456E-B46F-4AA4F32643F9}" srcOrd="3" destOrd="0" presId="urn:microsoft.com/office/officeart/2005/8/layout/target1"/>
    <dgm:cxn modelId="{0DBC86AF-1FE0-4E2F-84A5-36832257534A}" type="presParOf" srcId="{7FB8CEAF-9A8C-488C-B6AE-642964A3B165}" destId="{C3D074B8-43D0-4590-BE31-0A62C7CC9FD7}" srcOrd="4" destOrd="0" presId="urn:microsoft.com/office/officeart/2005/8/layout/target1"/>
    <dgm:cxn modelId="{559A4112-CD7A-45EF-AE6B-DEAB71BFE679}" type="presParOf" srcId="{7FB8CEAF-9A8C-488C-B6AE-642964A3B165}" destId="{EFADD99A-059E-4878-9567-BB4FF465CFA9}" srcOrd="5" destOrd="0" presId="urn:microsoft.com/office/officeart/2005/8/layout/target1"/>
    <dgm:cxn modelId="{3A637C90-E00E-4CE9-AAA4-7A60E10D806A}" type="presParOf" srcId="{7FB8CEAF-9A8C-488C-B6AE-642964A3B165}" destId="{05AE1F97-FD2B-4C1D-BEF5-B2ABB1422F1A}" srcOrd="6" destOrd="0" presId="urn:microsoft.com/office/officeart/2005/8/layout/target1"/>
    <dgm:cxn modelId="{3B0096CA-68ED-4B3B-88B7-5FBE32614599}" type="presParOf" srcId="{7FB8CEAF-9A8C-488C-B6AE-642964A3B165}" destId="{9CAD4399-B612-40FA-B071-DE459F14199D}" srcOrd="7" destOrd="0" presId="urn:microsoft.com/office/officeart/2005/8/layout/target1"/>
    <dgm:cxn modelId="{147A67F3-98E6-48D8-BD86-3400EABEC89C}" type="presParOf" srcId="{7FB8CEAF-9A8C-488C-B6AE-642964A3B165}" destId="{090EE16D-1E19-4D8C-AA18-9E73A40DC00B}" srcOrd="8" destOrd="0" presId="urn:microsoft.com/office/officeart/2005/8/layout/target1"/>
    <dgm:cxn modelId="{D634904D-5670-4E11-AD6F-D374B3C4EE4D}" type="presParOf" srcId="{7FB8CEAF-9A8C-488C-B6AE-642964A3B165}" destId="{D80ED493-C45C-4E7C-8AC2-1C37F6B59AF7}" srcOrd="9" destOrd="0" presId="urn:microsoft.com/office/officeart/2005/8/layout/target1"/>
    <dgm:cxn modelId="{00BB5D85-9F9C-48C3-845A-7AA44623CB6C}" type="presParOf" srcId="{7FB8CEAF-9A8C-488C-B6AE-642964A3B165}" destId="{6467050A-578E-4E1F-B46F-4E1BC17ABE50}" srcOrd="10" destOrd="0" presId="urn:microsoft.com/office/officeart/2005/8/layout/target1"/>
    <dgm:cxn modelId="{1296EECA-6AFD-42FA-92E9-351985588A10}" type="presParOf" srcId="{7FB8CEAF-9A8C-488C-B6AE-642964A3B165}" destId="{D4D2797D-0538-4F46-AEDA-2F67C87C926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80AC6-EA29-48A3-9D3E-03121B74A2AF}">
      <dsp:nvSpPr>
        <dsp:cNvPr id="0" name=""/>
        <dsp:cNvSpPr/>
      </dsp:nvSpPr>
      <dsp:spPr>
        <a:xfrm>
          <a:off x="345638" y="0"/>
          <a:ext cx="3917235" cy="172645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FA6131-5019-4206-A265-1A3AE9E03DD7}">
      <dsp:nvSpPr>
        <dsp:cNvPr id="0" name=""/>
        <dsp:cNvSpPr/>
      </dsp:nvSpPr>
      <dsp:spPr>
        <a:xfrm>
          <a:off x="59012" y="517935"/>
          <a:ext cx="2189043" cy="69058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solidFill>
                <a:srgbClr val="002060"/>
              </a:solidFill>
            </a:rPr>
            <a:t>14 МАРТА 2023</a:t>
          </a:r>
        </a:p>
      </dsp:txBody>
      <dsp:txXfrm>
        <a:off x="92723" y="551646"/>
        <a:ext cx="2121621" cy="623158"/>
      </dsp:txXfrm>
    </dsp:sp>
    <dsp:sp modelId="{26E45F55-0323-45E7-A258-4ABCFAEABB46}">
      <dsp:nvSpPr>
        <dsp:cNvPr id="0" name=""/>
        <dsp:cNvSpPr/>
      </dsp:nvSpPr>
      <dsp:spPr>
        <a:xfrm>
          <a:off x="2360455" y="517935"/>
          <a:ext cx="2189043" cy="69058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solidFill>
                <a:srgbClr val="002060"/>
              </a:solidFill>
            </a:rPr>
            <a:t>ШНОР, ШФЗР</a:t>
          </a:r>
        </a:p>
      </dsp:txBody>
      <dsp:txXfrm>
        <a:off x="2394166" y="551646"/>
        <a:ext cx="2121621" cy="623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72A51-2328-4634-94BA-33FF4ADBF596}">
      <dsp:nvSpPr>
        <dsp:cNvPr id="0" name=""/>
        <dsp:cNvSpPr/>
      </dsp:nvSpPr>
      <dsp:spPr>
        <a:xfrm>
          <a:off x="792098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67A51-9BE6-4068-858F-BB83186BD199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rgbClr val="990000"/>
              </a:solidFill>
            </a:rPr>
            <a:t>Проблемы экономического, а порой физического выживания</a:t>
          </a:r>
        </a:p>
      </dsp:txBody>
      <dsp:txXfrm>
        <a:off x="92494" y="1446164"/>
        <a:ext cx="1804299" cy="1633633"/>
      </dsp:txXfrm>
    </dsp:sp>
    <dsp:sp modelId="{0D094E4F-8FD3-4F99-86A2-D94D0C911DD2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accent2">
                  <a:lumMod val="75000"/>
                </a:schemeClr>
              </a:solidFill>
            </a:rPr>
            <a:t>Родители не владея в достаточной мере знаниями о возрастных и индивидуальных </a:t>
          </a:r>
          <a:r>
            <a:rPr lang="ru-RU" sz="1200" kern="1200" dirty="0">
              <a:solidFill>
                <a:srgbClr val="00B050"/>
              </a:solidFill>
            </a:rPr>
            <a:t>особенностях развития ребенка</a:t>
          </a:r>
          <a:r>
            <a:rPr lang="ru-RU" sz="1200" kern="1200" dirty="0">
              <a:solidFill>
                <a:schemeClr val="accent2">
                  <a:lumMod val="75000"/>
                </a:schemeClr>
              </a:solidFill>
            </a:rPr>
            <a:t>, осуществляют воспитание вслепую, интуитивно</a:t>
          </a:r>
        </a:p>
      </dsp:txBody>
      <dsp:txXfrm>
        <a:off x="2172598" y="1446164"/>
        <a:ext cx="1804299" cy="1633633"/>
      </dsp:txXfrm>
    </dsp:sp>
    <dsp:sp modelId="{FCCD3CC7-76B4-45A6-ABB4-BE62F116D1AB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rgbClr val="EC3314"/>
              </a:solidFill>
            </a:rPr>
            <a:t>Социальная тенденция самоустранения многих родителей от решения вопросов воспитания и личностного развития ребенка</a:t>
          </a:r>
        </a:p>
      </dsp:txBody>
      <dsp:txXfrm>
        <a:off x="4252702" y="1446164"/>
        <a:ext cx="1804299" cy="1633633"/>
      </dsp:txXfrm>
    </dsp:sp>
    <dsp:sp modelId="{FAF85BF8-F743-48E6-8593-6F3715129D4D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rgbClr val="990033"/>
              </a:solidFill>
            </a:rPr>
            <a:t>Снижение воспитательной функции семьи в целом</a:t>
          </a:r>
        </a:p>
      </dsp:txBody>
      <dsp:txXfrm>
        <a:off x="6332806" y="1446164"/>
        <a:ext cx="1804299" cy="1633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EE16D-1E19-4D8C-AA18-9E73A40DC00B}">
      <dsp:nvSpPr>
        <dsp:cNvPr id="0" name=""/>
        <dsp:cNvSpPr/>
      </dsp:nvSpPr>
      <dsp:spPr>
        <a:xfrm>
          <a:off x="900236" y="1118815"/>
          <a:ext cx="3394472" cy="3394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74B8-43D0-4590-BE31-0A62C7CC9FD7}">
      <dsp:nvSpPr>
        <dsp:cNvPr id="0" name=""/>
        <dsp:cNvSpPr/>
      </dsp:nvSpPr>
      <dsp:spPr>
        <a:xfrm>
          <a:off x="1579130" y="1797710"/>
          <a:ext cx="2036683" cy="2036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6E89EA-25A6-4524-A8EF-6DED15960156}">
      <dsp:nvSpPr>
        <dsp:cNvPr id="0" name=""/>
        <dsp:cNvSpPr/>
      </dsp:nvSpPr>
      <dsp:spPr>
        <a:xfrm>
          <a:off x="2258025" y="2476604"/>
          <a:ext cx="678894" cy="6788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589AF-4E38-4DD2-832E-357A8633AF4B}">
      <dsp:nvSpPr>
        <dsp:cNvPr id="0" name=""/>
        <dsp:cNvSpPr/>
      </dsp:nvSpPr>
      <dsp:spPr>
        <a:xfrm>
          <a:off x="4834884" y="28595"/>
          <a:ext cx="3240583" cy="939353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Общее развитие родительских компетенций</a:t>
          </a:r>
        </a:p>
      </dsp:txBody>
      <dsp:txXfrm>
        <a:off x="4834884" y="28595"/>
        <a:ext cx="3240583" cy="939353"/>
      </dsp:txXfrm>
    </dsp:sp>
    <dsp:sp modelId="{13626418-9B28-4556-9F8B-4E68E750093B}">
      <dsp:nvSpPr>
        <dsp:cNvPr id="0" name=""/>
        <dsp:cNvSpPr/>
      </dsp:nvSpPr>
      <dsp:spPr>
        <a:xfrm>
          <a:off x="4436144" y="482352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099B54-DF18-456E-B46F-4AA4F32643F9}">
      <dsp:nvSpPr>
        <dsp:cNvPr id="0" name=""/>
        <dsp:cNvSpPr/>
      </dsp:nvSpPr>
      <dsp:spPr>
        <a:xfrm rot="5400000">
          <a:off x="2349392" y="730997"/>
          <a:ext cx="2333133" cy="183697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DD99A-059E-4878-9567-BB4FF465CFA9}">
      <dsp:nvSpPr>
        <dsp:cNvPr id="0" name=""/>
        <dsp:cNvSpPr/>
      </dsp:nvSpPr>
      <dsp:spPr>
        <a:xfrm>
          <a:off x="4834876" y="892699"/>
          <a:ext cx="3229908" cy="990054"/>
        </a:xfrm>
        <a:prstGeom prst="rect">
          <a:avLst/>
        </a:prstGeom>
        <a:solidFill>
          <a:srgbClr val="E4C7BA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Развитие психолого-педагогической компетентности</a:t>
          </a:r>
        </a:p>
      </dsp:txBody>
      <dsp:txXfrm>
        <a:off x="4834876" y="892699"/>
        <a:ext cx="3229908" cy="990054"/>
      </dsp:txXfrm>
    </dsp:sp>
    <dsp:sp modelId="{05AE1F97-FD2B-4C1D-BEF5-B2ABB1422F1A}">
      <dsp:nvSpPr>
        <dsp:cNvPr id="0" name=""/>
        <dsp:cNvSpPr/>
      </dsp:nvSpPr>
      <dsp:spPr>
        <a:xfrm>
          <a:off x="4436144" y="147240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AD4399-B612-40FA-B071-DE459F14199D}">
      <dsp:nvSpPr>
        <dsp:cNvPr id="0" name=""/>
        <dsp:cNvSpPr/>
      </dsp:nvSpPr>
      <dsp:spPr>
        <a:xfrm rot="5400000">
          <a:off x="2850190" y="1705606"/>
          <a:ext cx="1818079" cy="135043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0ED493-C45C-4E7C-8AC2-1C37F6B59AF7}">
      <dsp:nvSpPr>
        <dsp:cNvPr id="0" name=""/>
        <dsp:cNvSpPr/>
      </dsp:nvSpPr>
      <dsp:spPr>
        <a:xfrm>
          <a:off x="4834876" y="1900812"/>
          <a:ext cx="3201428" cy="990054"/>
        </a:xfrm>
        <a:prstGeom prst="rect">
          <a:avLst/>
        </a:prstGeom>
        <a:solidFill>
          <a:srgbClr val="66FF99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Формирование культуры здорового и безопасного образа жизни</a:t>
          </a:r>
        </a:p>
      </dsp:txBody>
      <dsp:txXfrm>
        <a:off x="4834876" y="1900812"/>
        <a:ext cx="3201428" cy="990054"/>
      </dsp:txXfrm>
    </dsp:sp>
    <dsp:sp modelId="{6467050A-578E-4E1F-B46F-4E1BC17ABE50}">
      <dsp:nvSpPr>
        <dsp:cNvPr id="0" name=""/>
        <dsp:cNvSpPr/>
      </dsp:nvSpPr>
      <dsp:spPr>
        <a:xfrm>
          <a:off x="4436144" y="2462460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D2797D-0538-4F46-AEDA-2F67C87C9264}">
      <dsp:nvSpPr>
        <dsp:cNvPr id="0" name=""/>
        <dsp:cNvSpPr/>
      </dsp:nvSpPr>
      <dsp:spPr>
        <a:xfrm rot="5400000">
          <a:off x="3351610" y="2679424"/>
          <a:ext cx="1298951" cy="86389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DC71D-B8CC-4045-93C5-53FB7BAE602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37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E4CA6-13A4-4EEC-8D47-ECD52C8BBC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75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12A39-4627-477C-9C82-E818FB760E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46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62DA1-7F20-4E38-80C3-BD2E690901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49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8862-5823-4878-80F1-78DBA1B5FFA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79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D47AC-F3AD-4D1F-A74C-8611DD238C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392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564DE-7E19-4C7F-B4ED-48018A8DC2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99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2CCA2-F7A1-4673-BEDE-DB21EDF5DC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06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100FF-4B3F-4E3E-A385-271C7F1AF4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29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3AA51-D69B-4EF9-A875-09C9AF4C15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67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22066-CE5F-4D00-9801-66A75FC578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69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D614350-0C1A-41BA-A205-7390052EF32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doc133695_656730952?hash=e1lbIGSVV8F6mVlzM37Z3IPAzKSrUQdylMWrucG0pL0" TargetMode="External"/><Relationship Id="rId2" Type="http://schemas.openxmlformats.org/officeDocument/2006/relationships/hyperlink" Target="https://vk.com/doc133695_656730949?hash=NRhVywjy862yX4F9wkWVaybDY5NtdNj3rdkYmpWyDk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doc133695_656730953?hash=6D9ndwozz3QdjLJCbAsy2POD7xy1qZVkAicP4IJMEsz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oiro.ru/about_the_university/structure/172/" TargetMode="External"/><Relationship Id="rId2" Type="http://schemas.openxmlformats.org/officeDocument/2006/relationships/hyperlink" Target="mailto:E-mailcorrect@loiro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id59252485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15616" y="548679"/>
            <a:ext cx="6912767" cy="3383905"/>
          </a:xfrm>
          <a:solidFill>
            <a:schemeClr val="accent1"/>
          </a:solidFill>
          <a:effectLst>
            <a:softEdge rad="127000"/>
          </a:effectLst>
        </p:spPr>
        <p:txBody>
          <a:bodyPr/>
          <a:lstStyle/>
          <a:p>
            <a:pPr eaLnBrk="1" hangingPunct="1"/>
            <a:r>
              <a:rPr lang="ru-RU" sz="2800" dirty="0">
                <a:solidFill>
                  <a:srgbClr val="002060"/>
                </a:solidFill>
              </a:rPr>
              <a:t>Анализ организации работы в ОО по повышению качества работы с обучающимися, испытывающими трудности в освоении основных общеобразовательных программ и социальной адаптации.</a:t>
            </a:r>
            <a:endParaRPr lang="es-ES" sz="2800" dirty="0">
              <a:solidFill>
                <a:srgbClr val="002060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59057493"/>
              </p:ext>
            </p:extLst>
          </p:nvPr>
        </p:nvGraphicFramePr>
        <p:xfrm>
          <a:off x="1110319" y="4221088"/>
          <a:ext cx="4608512" cy="1726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687616" y="5733256"/>
            <a:ext cx="3456384" cy="646331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ko-KR" sz="1200" b="1" dirty="0">
                <a:solidFill>
                  <a:srgbClr val="99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МИМС </a:t>
            </a:r>
          </a:p>
          <a:p>
            <a:pPr algn="r"/>
            <a:r>
              <a:rPr lang="ru-RU" altLang="ko-KR" sz="1200" b="1" dirty="0">
                <a:solidFill>
                  <a:srgbClr val="99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Кировского муниципального района </a:t>
            </a:r>
          </a:p>
          <a:p>
            <a:pPr algn="r"/>
            <a:r>
              <a:rPr lang="ru-RU" altLang="ko-KR" sz="1200" b="1" dirty="0">
                <a:solidFill>
                  <a:srgbClr val="99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Ленинградской области</a:t>
            </a:r>
          </a:p>
        </p:txBody>
      </p:sp>
      <p:pic>
        <p:nvPicPr>
          <p:cNvPr id="9" name="Picture 4" descr="https://dta-russia.ru/img/NoZiP/gerbLenOb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3" y="7116"/>
            <a:ext cx="961711" cy="1083127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s://kirovsk-reg.ru/Files/image/gerb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546" y="7116"/>
            <a:ext cx="1010109" cy="1151525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solidFill>
                  <a:srgbClr val="002060"/>
                </a:solidFill>
              </a:rPr>
              <a:t>Организационно-педагогические и материально-технические условия реализации инклюзивного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i="1" dirty="0">
                <a:solidFill>
                  <a:srgbClr val="990000"/>
                </a:solidFill>
              </a:rPr>
              <a:t>Условия для детей с ОВЗ и инвалидностью школа обеспечивает в соответствии с ч. 3 ст. 79 Федерального закона № 273-ФЗ:</a:t>
            </a:r>
          </a:p>
          <a:p>
            <a:pPr marL="0" indent="0">
              <a:buNone/>
            </a:pPr>
            <a:endParaRPr lang="ru-RU" sz="1800" dirty="0">
              <a:solidFill>
                <a:srgbClr val="990000"/>
              </a:solidFill>
            </a:endParaRPr>
          </a:p>
          <a:p>
            <a:pPr marL="0" indent="0">
              <a:buNone/>
            </a:pPr>
            <a:r>
              <a:rPr lang="ru-RU" sz="1800" dirty="0"/>
              <a:t>–специальные образовательные программы и методы обучения;</a:t>
            </a:r>
          </a:p>
          <a:p>
            <a:pPr marL="0" indent="0">
              <a:buNone/>
            </a:pPr>
            <a:r>
              <a:rPr lang="ru-RU" sz="1800" dirty="0"/>
              <a:t>–специальные учебники, учебные пособия и дидактические материалы;</a:t>
            </a:r>
          </a:p>
          <a:p>
            <a:pPr marL="0" indent="0">
              <a:buNone/>
            </a:pPr>
            <a:r>
              <a:rPr lang="ru-RU" sz="1800" dirty="0"/>
              <a:t>–специальные технические средства обучения;</a:t>
            </a:r>
          </a:p>
          <a:p>
            <a:pPr marL="0" indent="0">
              <a:buNone/>
            </a:pPr>
            <a:r>
              <a:rPr lang="ru-RU" sz="1800" dirty="0"/>
              <a:t>–услуги ассистента (помощника), который оказывает обучающимся необходимую техническую помощь;</a:t>
            </a:r>
          </a:p>
          <a:p>
            <a:pPr marL="0" indent="0">
              <a:buNone/>
            </a:pPr>
            <a:r>
              <a:rPr lang="ru-RU" sz="1800" dirty="0"/>
              <a:t>–групповые и индивидуальные коррекционные занятия;</a:t>
            </a:r>
          </a:p>
          <a:p>
            <a:pPr marL="0" indent="0">
              <a:buNone/>
            </a:pPr>
            <a:r>
              <a:rPr lang="ru-RU" sz="1800" dirty="0"/>
              <a:t>–доступная среда (беспрепятственный доступ в здание и на территорию и т. д.);</a:t>
            </a:r>
          </a:p>
          <a:p>
            <a:pPr marL="0" indent="0">
              <a:buNone/>
            </a:pPr>
            <a:r>
              <a:rPr lang="ru-RU" sz="1800" dirty="0"/>
              <a:t>–сокращенное количество детей в учебной группе (классе)</a:t>
            </a:r>
          </a:p>
        </p:txBody>
      </p:sp>
    </p:spTree>
    <p:extLst>
      <p:ext uri="{BB962C8B-B14F-4D97-AF65-F5344CB8AC3E}">
        <p14:creationId xmlns:p14="http://schemas.microsoft.com/office/powerpoint/2010/main" val="3408736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Разработка адаптированных образовательных программ для обучающихся с ОВЗ  в условиях инклюзивного образования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89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>
                <a:solidFill>
                  <a:srgbClr val="002060"/>
                </a:solidFill>
              </a:rPr>
              <a:t>Нормативное обеспечение реализации АООП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4525963"/>
          </a:xfrm>
        </p:spPr>
        <p:txBody>
          <a:bodyPr/>
          <a:lstStyle/>
          <a:p>
            <a:r>
              <a:rPr lang="ru-RU" sz="1600" dirty="0"/>
              <a:t>ФГОС начального общего образования обучающихся с ограниченными возможностями здоровья (Приказ </a:t>
            </a:r>
            <a:r>
              <a:rPr lang="ru-RU" sz="1600" dirty="0" err="1"/>
              <a:t>Минобрнауки</a:t>
            </a:r>
            <a:r>
              <a:rPr lang="ru-RU" sz="1600" dirty="0"/>
              <a:t> России от 19.12.2014 N 1598)</a:t>
            </a:r>
          </a:p>
          <a:p>
            <a:r>
              <a:rPr lang="ru-RU" sz="1600" dirty="0"/>
              <a:t>ФГОС начального общего образования, утвержденный приказом </a:t>
            </a:r>
            <a:r>
              <a:rPr lang="ru-RU" sz="1600" dirty="0" err="1"/>
              <a:t>Минпросвещения</a:t>
            </a:r>
            <a:r>
              <a:rPr lang="ru-RU" sz="1600" dirty="0"/>
              <a:t> России от 31.05.2021 №286</a:t>
            </a:r>
          </a:p>
          <a:p>
            <a:r>
              <a:rPr lang="ru-RU" sz="1600" dirty="0"/>
              <a:t>Федеральный государственный образовательный стандарт основного общего образования (Приказ </a:t>
            </a:r>
            <a:r>
              <a:rPr lang="ru-RU" sz="1600" dirty="0" err="1"/>
              <a:t>Минпросвещения</a:t>
            </a:r>
            <a:r>
              <a:rPr lang="ru-RU" sz="1600" dirty="0"/>
              <a:t> России от 31.05.2021 г. № 287, зарегистрирован Министерством юстиции Российской Федерации 05.07.2021 г., рег. номер –64101) </a:t>
            </a:r>
          </a:p>
          <a:p>
            <a:r>
              <a:rPr lang="ru-RU" sz="1600" dirty="0"/>
              <a:t>Примерная программа воспитания (одобрена решением ФУМО от 02.06.2020 г.)</a:t>
            </a:r>
          </a:p>
          <a:p>
            <a:r>
              <a:rPr lang="ru-RU" sz="1600" dirty="0"/>
              <a:t>ФГОС образования обучающихся с умственной отсталостью (интеллектуальными нарушениями) Приказ </a:t>
            </a:r>
            <a:r>
              <a:rPr lang="ru-RU" sz="1600" dirty="0" err="1"/>
              <a:t>МинобрнаукиРоссии</a:t>
            </a:r>
            <a:r>
              <a:rPr lang="ru-RU" sz="1600" dirty="0"/>
              <a:t> от 19.12.2014 N 1599)</a:t>
            </a:r>
          </a:p>
          <a:p>
            <a:r>
              <a:rPr lang="ru-RU" sz="1600" dirty="0"/>
              <a:t>Приказ </a:t>
            </a:r>
            <a:r>
              <a:rPr lang="ru-RU" sz="1600" dirty="0" err="1"/>
              <a:t>МинпросвещенияРФ</a:t>
            </a:r>
            <a:r>
              <a:rPr lang="ru-RU" sz="1600" dirty="0"/>
              <a:t> от 24.11.2022 №1026  «Об утверждении федеральной адаптированной основной общеобразовательной</a:t>
            </a:r>
          </a:p>
          <a:p>
            <a:pPr marL="0" indent="0">
              <a:buNone/>
            </a:pPr>
            <a:r>
              <a:rPr lang="ru-RU" sz="1600" dirty="0"/>
              <a:t>       программы обучающихся с умственной отсталостью </a:t>
            </a:r>
          </a:p>
          <a:p>
            <a:pPr marL="0" indent="0">
              <a:buNone/>
            </a:pPr>
            <a:r>
              <a:rPr lang="ru-RU" sz="1600" dirty="0"/>
              <a:t>       (интеллектуальными нарушениями)»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220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</a:rPr>
              <a:t>https://fgosreestr.ru/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861241"/>
            <a:ext cx="8294315" cy="5377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844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403982" cy="5577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874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64096"/>
          </a:xfrm>
        </p:spPr>
        <p:txBody>
          <a:bodyPr/>
          <a:lstStyle/>
          <a:p>
            <a:r>
              <a:rPr lang="ru-RU" sz="3600" dirty="0">
                <a:solidFill>
                  <a:schemeClr val="accent6"/>
                </a:solidFill>
              </a:rPr>
              <a:t>Программа воспитания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sz="1400" b="1" dirty="0"/>
              <a:t>Пояснительная записка</a:t>
            </a:r>
            <a:endParaRPr lang="ru-RU" sz="1400" dirty="0"/>
          </a:p>
          <a:p>
            <a:r>
              <a:rPr lang="ru-RU" sz="1400" b="1" dirty="0"/>
              <a:t>Особенности организуемого в школе воспитательного процесса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Нормативно-правовое обеспечение реализации программы воспитания обучающихся с ОВЗ.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Социальное окружение и условия реализации программы воспитания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Значимые партнеры школы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Психолого-педагогическая характеристика обучающихся с ОВЗ.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Традиции воспитания </a:t>
            </a:r>
          </a:p>
          <a:p>
            <a:r>
              <a:rPr lang="ru-RU" sz="1400" b="1" dirty="0"/>
              <a:t>Цель и задачи воспитания обучающихся с ОВЗ</a:t>
            </a:r>
            <a:endParaRPr lang="ru-RU" sz="1400" dirty="0"/>
          </a:p>
          <a:p>
            <a:r>
              <a:rPr lang="ru-RU" sz="1400" b="1" dirty="0"/>
              <a:t>Виды, формы и содержание воспитательной деятельности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Классное руководство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Школьный урок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Курсы внеурочной деятельности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Работа с родителями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Профориентация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 err="1"/>
              <a:t>Здоровьесберегающая</a:t>
            </a:r>
            <a:r>
              <a:rPr lang="ru-RU" sz="1400" dirty="0"/>
              <a:t> среда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Гражданско-патриотическое  воспитание</a:t>
            </a:r>
          </a:p>
          <a:p>
            <a:pPr indent="20638">
              <a:buFont typeface="Wingdings" pitchFamily="2" charset="2"/>
              <a:buChar char="v"/>
            </a:pPr>
            <a:r>
              <a:rPr lang="ru-RU" sz="1400" dirty="0"/>
              <a:t>Физкультура и спорт</a:t>
            </a:r>
          </a:p>
          <a:p>
            <a:r>
              <a:rPr lang="ru-RU" sz="1400" b="1" dirty="0"/>
              <a:t>Основные направления самоанализа воспитательной работы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395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/>
          <a:lstStyle/>
          <a:p>
            <a:endParaRPr lang="ru-RU" dirty="0"/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Деятельность службы психолого-педагогического и коррекционного сопровождения образования обучающихся с ОВЗ в общеобразовательной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509239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</a:rPr>
              <a:t>Специалисты службы психолого-педагогического и коррекционного сопровождения должны быть готовы к работе с: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ru-RU" sz="2000" dirty="0" err="1"/>
              <a:t>Нормотипичными</a:t>
            </a:r>
            <a:r>
              <a:rPr lang="ru-RU" sz="2000" dirty="0"/>
              <a:t> обучающимися;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en-US" sz="2000" dirty="0"/>
              <a:t>II.</a:t>
            </a:r>
            <a:r>
              <a:rPr lang="ru-RU" sz="2000" dirty="0"/>
              <a:t>    Обучающимися, испытывающими трудности в обучении;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en-US" sz="2000" dirty="0"/>
              <a:t>III.</a:t>
            </a:r>
            <a:r>
              <a:rPr lang="ru-RU" sz="2000" dirty="0"/>
              <a:t>   Категориями детей, нуждающиеся в особом внимании в связи с высоким риском уязвимости:</a:t>
            </a:r>
          </a:p>
          <a:p>
            <a:pPr marL="0" indent="0">
              <a:buNone/>
            </a:pPr>
            <a:r>
              <a:rPr lang="ru-RU" sz="2000" dirty="0"/>
              <a:t>1) детьми, находящимися в трудной жизненной ситуации:</a:t>
            </a:r>
          </a:p>
          <a:p>
            <a:pPr marL="0" indent="0">
              <a:buNone/>
            </a:pPr>
            <a:r>
              <a:rPr lang="ru-RU" sz="2000" dirty="0"/>
              <a:t>1.1) детьми – сиротами и детьми, оставшимися без попечения родителей,</a:t>
            </a:r>
          </a:p>
          <a:p>
            <a:pPr marL="0" indent="0">
              <a:buNone/>
            </a:pPr>
            <a:r>
              <a:rPr lang="ru-RU" sz="2000" dirty="0"/>
              <a:t>1.2) обучающимися с ОВЗ, детьми-инвалидами,</a:t>
            </a:r>
          </a:p>
          <a:p>
            <a:pPr marL="0" indent="0">
              <a:buNone/>
            </a:pPr>
            <a:r>
              <a:rPr lang="ru-RU" sz="2000" dirty="0"/>
              <a:t>1.3) детьми с отклоняющимся поведением,</a:t>
            </a:r>
          </a:p>
          <a:p>
            <a:pPr marL="0" indent="0">
              <a:buNone/>
            </a:pPr>
            <a:r>
              <a:rPr lang="ru-RU" sz="2000" dirty="0"/>
              <a:t>2) Одаренными детьми.</a:t>
            </a:r>
          </a:p>
        </p:txBody>
      </p:sp>
    </p:spTree>
    <p:extLst>
      <p:ext uri="{BB962C8B-B14F-4D97-AF65-F5344CB8AC3E}">
        <p14:creationId xmlns:p14="http://schemas.microsoft.com/office/powerpoint/2010/main" val="2898087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br>
              <a:rPr lang="ru-RU" sz="2400" b="1" dirty="0">
                <a:solidFill>
                  <a:srgbClr val="002060"/>
                </a:solidFill>
              </a:rPr>
            </a:br>
            <a:br>
              <a:rPr lang="ru-RU" sz="2400" b="1" dirty="0">
                <a:solidFill>
                  <a:srgbClr val="002060"/>
                </a:solidFill>
              </a:rPr>
            </a:br>
            <a:br>
              <a:rPr lang="ru-RU" sz="2400" b="1" dirty="0">
                <a:solidFill>
                  <a:srgbClr val="002060"/>
                </a:solidFill>
              </a:rPr>
            </a:b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Документация </a:t>
            </a:r>
            <a:r>
              <a:rPr lang="ru-RU" sz="2400" b="1" dirty="0" err="1">
                <a:solidFill>
                  <a:srgbClr val="002060"/>
                </a:solidFill>
              </a:rPr>
              <a:t>ППк</a:t>
            </a:r>
            <a:r>
              <a:rPr lang="ru-RU" sz="2400" b="1" dirty="0">
                <a:solidFill>
                  <a:srgbClr val="002060"/>
                </a:solidFill>
              </a:rPr>
              <a:t>:</a:t>
            </a:r>
            <a:br>
              <a:rPr lang="ru-RU" sz="2400" dirty="0">
                <a:solidFill>
                  <a:srgbClr val="002060"/>
                </a:solidFill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ru-RU" sz="2000" dirty="0"/>
              <a:t>Приказ </a:t>
            </a:r>
            <a:r>
              <a:rPr lang="ru-RU" sz="2000" dirty="0" err="1"/>
              <a:t>осоздании</a:t>
            </a:r>
            <a:r>
              <a:rPr lang="ru-RU" sz="2000" dirty="0"/>
              <a:t> </a:t>
            </a:r>
            <a:r>
              <a:rPr lang="ru-RU" sz="2000" dirty="0" err="1"/>
              <a:t>ППк</a:t>
            </a:r>
            <a:r>
              <a:rPr lang="ru-RU" sz="2000" dirty="0"/>
              <a:t> с утвержденным составом специалистов </a:t>
            </a:r>
            <a:r>
              <a:rPr lang="ru-RU" sz="2000" dirty="0" err="1"/>
              <a:t>ППк</a:t>
            </a:r>
            <a:r>
              <a:rPr lang="ru-RU" sz="2000" dirty="0"/>
              <a:t>;</a:t>
            </a:r>
          </a:p>
          <a:p>
            <a:r>
              <a:rPr lang="ru-RU" sz="2000" dirty="0"/>
              <a:t>Положение о </a:t>
            </a:r>
            <a:r>
              <a:rPr lang="ru-RU" sz="2000" dirty="0" err="1"/>
              <a:t>ППк</a:t>
            </a:r>
            <a:r>
              <a:rPr lang="ru-RU" sz="2000" dirty="0"/>
              <a:t>;</a:t>
            </a:r>
          </a:p>
          <a:p>
            <a:r>
              <a:rPr lang="ru-RU" sz="2000" dirty="0"/>
              <a:t>График проведения плановых заседаний </a:t>
            </a:r>
            <a:r>
              <a:rPr lang="ru-RU" sz="2000" dirty="0" err="1"/>
              <a:t>ППк</a:t>
            </a:r>
            <a:r>
              <a:rPr lang="ru-RU" sz="2000" dirty="0"/>
              <a:t> на учебный год;</a:t>
            </a:r>
          </a:p>
          <a:p>
            <a:r>
              <a:rPr lang="ru-RU" sz="2000" dirty="0"/>
              <a:t>Журнал учета заседаний </a:t>
            </a:r>
            <a:r>
              <a:rPr lang="ru-RU" sz="2000" dirty="0" err="1"/>
              <a:t>ППк</a:t>
            </a:r>
            <a:r>
              <a:rPr lang="ru-RU" sz="2000" dirty="0"/>
              <a:t> и обучающихся, прошедших </a:t>
            </a:r>
            <a:r>
              <a:rPr lang="ru-RU" sz="2000" dirty="0" err="1"/>
              <a:t>ППк</a:t>
            </a:r>
            <a:r>
              <a:rPr lang="ru-RU" sz="2000" dirty="0"/>
              <a:t>;</a:t>
            </a:r>
          </a:p>
          <a:p>
            <a:r>
              <a:rPr lang="ru-RU" sz="2000" dirty="0"/>
              <a:t>Журнал регистрации коллегиальных заключений психолого-педагогического ППК;</a:t>
            </a:r>
          </a:p>
          <a:p>
            <a:r>
              <a:rPr lang="ru-RU" sz="2000" dirty="0"/>
              <a:t>Протоколы заседания </a:t>
            </a:r>
            <a:r>
              <a:rPr lang="ru-RU" sz="2000" dirty="0" err="1"/>
              <a:t>ППк</a:t>
            </a:r>
            <a:r>
              <a:rPr lang="ru-RU" sz="2000" dirty="0"/>
              <a:t>;</a:t>
            </a:r>
          </a:p>
          <a:p>
            <a:r>
              <a:rPr lang="ru-RU" sz="2000" dirty="0"/>
              <a:t>Карта развития обучающегося, получающего психолого-педагогическое сопровождение;</a:t>
            </a:r>
          </a:p>
          <a:p>
            <a:r>
              <a:rPr lang="ru-RU" sz="2000" dirty="0"/>
              <a:t>Журнал направлений обучающихся на ПМПК.</a:t>
            </a:r>
          </a:p>
          <a:p>
            <a:pPr marL="0" indent="0">
              <a:buNone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63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Психолого-педагогическое просвещение родителей (законных представителей)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281533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rgbClr val="002060"/>
                </a:solidFill>
              </a:rPr>
              <a:t>Кадровые условия организации обучения лиц с ОВЗ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29600" cy="4741987"/>
          </a:xfrm>
        </p:spPr>
        <p:txBody>
          <a:bodyPr/>
          <a:lstStyle/>
          <a:p>
            <a:r>
              <a:rPr lang="ru-RU" sz="1600" dirty="0"/>
              <a:t>укомплектованность образовательного учреждения педагогическими и руководящими сотрудниками, компетентными в понимании особых образовательных потребностей детей с ОВЗ;</a:t>
            </a:r>
          </a:p>
          <a:p>
            <a:pPr marL="0" indent="0">
              <a:buNone/>
            </a:pPr>
            <a:endParaRPr lang="ru-RU" sz="1600" dirty="0"/>
          </a:p>
          <a:p>
            <a:r>
              <a:rPr lang="ru-RU" sz="1600" dirty="0"/>
              <a:t>степень квалификации педагогических и других сотрудников образовательного учреждения в сфере образования детей с ОВЗ (обязательное высшее образование или профессиональная переподготовка от 250 часов по соответствующему профилю дефектологического образования и повышение квалификации по проблемам организации обучения и воспитания обучающихся с ОВЗ и (или) введения ФГОС начального общего образования обучающихся с ОВЗ и (или) ФГОС образования обучающихся с интеллектуальными нарушениями (умственной отсталостью));</a:t>
            </a:r>
          </a:p>
          <a:p>
            <a:pPr marL="0" indent="0">
              <a:buNone/>
            </a:pPr>
            <a:endParaRPr lang="ru-RU" sz="1600" dirty="0"/>
          </a:p>
          <a:p>
            <a:r>
              <a:rPr lang="ru-RU" sz="1600" dirty="0"/>
              <a:t>непрерывность профессионального развития работников педагогического образовательного учреждения в сфере коррекционной педагогики, клинической детской психологии и специальной психологии (</a:t>
            </a:r>
            <a:r>
              <a:rPr lang="ru-RU" sz="1600" i="1" dirty="0"/>
              <a:t>план-график повышения квалификации педагогов, работающих с детьми с ОВЗ</a:t>
            </a:r>
            <a:r>
              <a:rPr lang="ru-RU" sz="1600" dirty="0"/>
              <a:t>)</a:t>
            </a:r>
          </a:p>
          <a:p>
            <a:pPr eaLnBrk="1" hangingPunct="1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br>
              <a:rPr lang="ru-RU" sz="28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ru-RU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Актуальность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 психолого-педагогического просвещения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333168"/>
              </p:ext>
            </p:extLst>
          </p:nvPr>
        </p:nvGraphicFramePr>
        <p:xfrm>
          <a:off x="395536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Штриховая стрелка вправо 4"/>
          <p:cNvSpPr/>
          <p:nvPr/>
        </p:nvSpPr>
        <p:spPr>
          <a:xfrm rot="16200000">
            <a:off x="1465944" y="1062448"/>
            <a:ext cx="1296144" cy="7006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5400000">
            <a:off x="4058232" y="5454936"/>
            <a:ext cx="1110984" cy="6595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27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2060"/>
                </a:solidFill>
              </a:rPr>
              <a:t>Уровень психолого-педагогической  культуры современных родителей </a:t>
            </a:r>
            <a:r>
              <a:rPr lang="ru-RU" sz="2400" b="1" dirty="0">
                <a:solidFill>
                  <a:srgbClr val="990000"/>
                </a:solidFill>
              </a:rPr>
              <a:t>недостаточен</a:t>
            </a:r>
            <a:r>
              <a:rPr lang="ru-RU" sz="2400" dirty="0">
                <a:solidFill>
                  <a:srgbClr val="990000"/>
                </a:solidFill>
              </a:rPr>
              <a:t> - необходима помощь специалистов сопровождения!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981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Выгнутая вправо стрелка 4"/>
          <p:cNvSpPr/>
          <p:nvPr/>
        </p:nvSpPr>
        <p:spPr>
          <a:xfrm>
            <a:off x="8355082" y="1830097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8385366" y="306097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6372200" y="4365104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0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sz="3200" dirty="0">
                <a:solidFill>
                  <a:srgbClr val="002060"/>
                </a:solidFill>
              </a:rPr>
              <a:t>Использованные ресурсы: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ru-RU" sz="1400" dirty="0"/>
              <a:t>Презентация выступления «Нормативно-правовые и организационно-методические условия организации инклюзивного образования обучающихся с ОВЗ» Богдановой А.А., </a:t>
            </a:r>
            <a:r>
              <a:rPr lang="ru-RU" sz="1400" dirty="0" err="1"/>
              <a:t>к.п.н</a:t>
            </a:r>
            <a:r>
              <a:rPr lang="ru-RU" sz="1400" dirty="0"/>
              <a:t>., доц. зав. кафедрой специальной педагогики;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https://vk.com/doc133695_656730949?hash=NRhVywjy862yX4F9wkWVaybDY5NtdNj3rdkYmpWyDkw</a:t>
            </a:r>
            <a:r>
              <a:rPr lang="ru-RU" sz="1400" dirty="0"/>
              <a:t> </a:t>
            </a:r>
          </a:p>
          <a:p>
            <a:r>
              <a:rPr lang="ru-RU" sz="1400" dirty="0"/>
              <a:t>Презентация выступления «Разработка адаптированных образовательных программ для обучающихся с ОВЗ в условиях инклюзивного образования» Богдановой А.А., </a:t>
            </a:r>
            <a:r>
              <a:rPr lang="ru-RU" sz="1400" dirty="0" err="1"/>
              <a:t>к.п.н</a:t>
            </a:r>
            <a:r>
              <a:rPr lang="ru-RU" sz="1400" dirty="0"/>
              <a:t>., доц. зав. кафедрой специальной педагогики;</a:t>
            </a:r>
            <a:r>
              <a:rPr lang="en-US" sz="1400" dirty="0"/>
              <a:t> </a:t>
            </a:r>
            <a:r>
              <a:rPr lang="en-US" sz="1400" dirty="0">
                <a:hlinkClick r:id="rId3"/>
              </a:rPr>
              <a:t>https://vk.com/doc133695_656730952?hash=e1lbIGSVV8F6mVlzM37Z3IPAzKSrUQdylMWrucG0pL0</a:t>
            </a:r>
            <a:r>
              <a:rPr lang="ru-RU" sz="1400" dirty="0"/>
              <a:t> </a:t>
            </a:r>
          </a:p>
          <a:p>
            <a:r>
              <a:rPr lang="ru-RU" sz="1400" dirty="0"/>
              <a:t>Презентация выступления «Деятельность службы психолого–педагогического коррекционного сопровождения образования обучающихся с ОВЗ в общеобразовательной организации» </a:t>
            </a:r>
            <a:r>
              <a:rPr lang="ru-RU" sz="1400" dirty="0" err="1"/>
              <a:t>Звоненко</a:t>
            </a:r>
            <a:r>
              <a:rPr lang="ru-RU" sz="1400" dirty="0"/>
              <a:t> А.Б., старшего преподавателя кафедры специальной педагогики ГАОУ ДПО “ЛОИРО;</a:t>
            </a:r>
            <a:r>
              <a:rPr lang="en-US" sz="1400" dirty="0"/>
              <a:t> </a:t>
            </a:r>
            <a:r>
              <a:rPr lang="en-US" sz="1400" dirty="0">
                <a:hlinkClick r:id="rId4"/>
              </a:rPr>
              <a:t>https://vk.com/doc133695_656730953?hash=6D9ndwozz3QdjLJCbAsy2POD7xy1qZVkAicP4IJMEsz</a:t>
            </a:r>
            <a:r>
              <a:rPr lang="ru-RU" sz="1400" dirty="0"/>
              <a:t> </a:t>
            </a:r>
          </a:p>
          <a:p>
            <a:r>
              <a:rPr lang="ru-RU" sz="1400" dirty="0"/>
              <a:t>Материалы </a:t>
            </a:r>
            <a:r>
              <a:rPr lang="ru-RU" sz="1400" dirty="0" err="1"/>
              <a:t>вебинара</a:t>
            </a:r>
            <a:r>
              <a:rPr lang="ru-RU" sz="1400" dirty="0"/>
              <a:t> ЛОИРО по теме: «Психолого-педагогическое просвещение родителей (законных представителей) обучающихся» Мартынова А.В. </a:t>
            </a:r>
            <a:r>
              <a:rPr lang="ru-RU" sz="1400" dirty="0" err="1"/>
              <a:t>к.п.н</a:t>
            </a:r>
            <a:r>
              <a:rPr lang="ru-RU" sz="1400" dirty="0"/>
              <a:t>., доцент кафедры педагогики и психологии ГАОУ ДПО “ЛОИРО;</a:t>
            </a:r>
            <a:r>
              <a:rPr lang="en-US" sz="1400" dirty="0"/>
              <a:t>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94859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002060"/>
                </a:solidFill>
              </a:rPr>
              <a:t>Спасибо за внимание!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6754953" cy="421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143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9509"/>
            <a:ext cx="4464496" cy="3040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" y="3501008"/>
            <a:ext cx="677227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58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Мероприятия ЛОИРО 2023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Курсы повышения квалификации</a:t>
            </a:r>
            <a:br>
              <a:rPr lang="ru-RU" sz="2000" dirty="0">
                <a:solidFill>
                  <a:srgbClr val="002060"/>
                </a:solidFill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600" i="1" dirty="0">
                <a:solidFill>
                  <a:srgbClr val="7030A0"/>
                </a:solidFill>
              </a:rPr>
              <a:t>Первое полугодие:</a:t>
            </a:r>
          </a:p>
          <a:p>
            <a:pPr marL="0" indent="0">
              <a:buNone/>
            </a:pPr>
            <a:r>
              <a:rPr lang="ru-RU" sz="1600" dirty="0"/>
              <a:t>-7.4.8. Организация внеурочной деятельности обучающихся с ОВЗ в ОО, 24 часа (май 2023)</a:t>
            </a:r>
          </a:p>
          <a:p>
            <a:pPr marL="0" indent="0">
              <a:buNone/>
            </a:pPr>
            <a:r>
              <a:rPr lang="ru-RU" sz="1600" dirty="0"/>
              <a:t>-7.4.9. Проектирование инклюзивной образовательной среды для обучающихся с ОВЗ в соответствии с требованиями ФГОС, 18 часов (апрель 2023) –ФОРМАТ СТАЖИРОВКИ</a:t>
            </a:r>
          </a:p>
          <a:p>
            <a:pPr marL="0" indent="0">
              <a:buNone/>
            </a:pPr>
            <a:r>
              <a:rPr lang="ru-RU" sz="1600" i="1" dirty="0">
                <a:solidFill>
                  <a:srgbClr val="7030A0"/>
                </a:solidFill>
              </a:rPr>
              <a:t>•Второе полугодие:</a:t>
            </a:r>
          </a:p>
          <a:p>
            <a:pPr marL="0" indent="0">
              <a:buNone/>
            </a:pPr>
            <a:r>
              <a:rPr lang="ru-RU" sz="1600"/>
              <a:t>-</a:t>
            </a:r>
            <a:r>
              <a:rPr lang="ru-RU" sz="1600" dirty="0"/>
              <a:t>7.4.11. Технологии обучения и ППС обучающихся с выраженной умственной отсталостью, 72 часа</a:t>
            </a:r>
          </a:p>
          <a:p>
            <a:pPr marL="0" indent="0">
              <a:buNone/>
            </a:pPr>
            <a:r>
              <a:rPr lang="ru-RU" sz="1600" dirty="0"/>
              <a:t>-7.4.13. Технологии профориентации и трудового обучения умственно отсталых школьников, 72 часа</a:t>
            </a:r>
          </a:p>
          <a:p>
            <a:pPr marL="0" indent="0">
              <a:buNone/>
            </a:pPr>
            <a:r>
              <a:rPr lang="ru-RU" sz="1600" dirty="0"/>
              <a:t>-7.4.17 Технологии оценки результатов обучения школьников с ОВЗ, 24 часа</a:t>
            </a:r>
          </a:p>
          <a:p>
            <a:pPr marL="0" indent="0">
              <a:buNone/>
            </a:pPr>
            <a:r>
              <a:rPr lang="ru-RU" sz="1600" dirty="0"/>
              <a:t>-7.4.18. Проектирование инклюзивной образовательной среды для обучающихся с ОВЗ в соответствии с требованиями ФГОС, 18 часов –ФОРМАТ СТАЖИРОВКИ</a:t>
            </a:r>
          </a:p>
          <a:p>
            <a:pPr marL="0" indent="0">
              <a:buNone/>
            </a:pPr>
            <a:r>
              <a:rPr lang="ru-RU" sz="1600" dirty="0"/>
              <a:t>7.4.19 Разработка и реализация адаптированных программ дополнительного образования обучающихся с ОВЗ, 72 часа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6541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</a:rPr>
              <a:t>Мероприятия: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solidFill>
                  <a:srgbClr val="7030A0"/>
                </a:solidFill>
              </a:rPr>
              <a:t>Научно-практические семинары </a:t>
            </a:r>
            <a:r>
              <a:rPr lang="ru-RU" sz="1800" dirty="0"/>
              <a:t>по организации обучения детей с ОВЗ</a:t>
            </a:r>
          </a:p>
          <a:p>
            <a:pPr marL="0" indent="0">
              <a:buNone/>
            </a:pPr>
            <a:r>
              <a:rPr lang="ru-RU" sz="1800" dirty="0"/>
              <a:t>-Март, сентябрь 2023 </a:t>
            </a:r>
          </a:p>
          <a:p>
            <a:pPr marL="0" indent="0">
              <a:buNone/>
            </a:pPr>
            <a:r>
              <a:rPr lang="ru-RU" sz="1800" i="1" dirty="0">
                <a:solidFill>
                  <a:srgbClr val="7030A0"/>
                </a:solidFill>
              </a:rPr>
              <a:t>Методические </a:t>
            </a:r>
            <a:r>
              <a:rPr lang="ru-RU" sz="1800" i="1" dirty="0" err="1">
                <a:solidFill>
                  <a:srgbClr val="7030A0"/>
                </a:solidFill>
              </a:rPr>
              <a:t>вебинары</a:t>
            </a:r>
            <a:r>
              <a:rPr lang="ru-RU" sz="1800" i="1" dirty="0">
                <a:solidFill>
                  <a:srgbClr val="7030A0"/>
                </a:solidFill>
              </a:rPr>
              <a:t> </a:t>
            </a:r>
            <a:r>
              <a:rPr lang="ru-RU" sz="1800" dirty="0"/>
              <a:t>по проблемам образования </a:t>
            </a:r>
          </a:p>
          <a:p>
            <a:pPr marL="0" indent="0">
              <a:buNone/>
            </a:pPr>
            <a:r>
              <a:rPr lang="ru-RU" sz="1800" dirty="0"/>
              <a:t>-апрель, октябрь, ноябрь 2023</a:t>
            </a:r>
          </a:p>
          <a:p>
            <a:pPr marL="0" indent="0">
              <a:buNone/>
            </a:pPr>
            <a:r>
              <a:rPr lang="ru-RU" sz="1800" i="1" dirty="0">
                <a:solidFill>
                  <a:srgbClr val="7030A0"/>
                </a:solidFill>
              </a:rPr>
              <a:t>Конференции, мероприятия</a:t>
            </a:r>
            <a:endParaRPr lang="ru-RU" sz="18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990000"/>
                </a:solidFill>
              </a:rPr>
              <a:t>18 апреля 2023 </a:t>
            </a:r>
            <a:r>
              <a:rPr lang="ru-RU" sz="1800" dirty="0"/>
              <a:t>–Конференция ЛОО, секция «Профориентация обучающихся с ОВЗ»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990000"/>
                </a:solidFill>
              </a:rPr>
              <a:t>29 марта 2023 </a:t>
            </a:r>
            <a:r>
              <a:rPr lang="ru-RU" sz="1800" dirty="0"/>
              <a:t>–«Методическая ярмарка» на базе ГБОУ ЛО «</a:t>
            </a:r>
            <a:r>
              <a:rPr lang="ru-RU" sz="1800" dirty="0" err="1"/>
              <a:t>Сосновоборская</a:t>
            </a:r>
            <a:r>
              <a:rPr lang="ru-RU" sz="1800" dirty="0"/>
              <a:t> коррекционная школа»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990000"/>
                </a:solidFill>
              </a:rPr>
              <a:t>Октябрь 2023 </a:t>
            </a:r>
            <a:r>
              <a:rPr lang="ru-RU" sz="1800" dirty="0"/>
              <a:t>–Конференция по актуальным проблемам специального образования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4671642"/>
            <a:ext cx="5976664" cy="16561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1400" b="1" dirty="0">
                <a:solidFill>
                  <a:srgbClr val="7030A0"/>
                </a:solidFill>
              </a:rPr>
              <a:t>Кафедра специальной педагогики ЛОИРО:</a:t>
            </a:r>
          </a:p>
          <a:p>
            <a:pPr marL="0" indent="0" algn="ctr">
              <a:buNone/>
            </a:pPr>
            <a:endParaRPr lang="ru-RU" sz="1400" b="1" dirty="0">
              <a:solidFill>
                <a:srgbClr val="7030A0"/>
              </a:solidFill>
            </a:endParaRPr>
          </a:p>
          <a:p>
            <a:r>
              <a:rPr lang="ru-RU" sz="1200" dirty="0">
                <a:solidFill>
                  <a:schemeClr val="tx1"/>
                </a:solidFill>
              </a:rPr>
              <a:t>Богданова Александра Александровна, заведующий кафедрой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7030A0"/>
                </a:solidFill>
                <a:hlinkClick r:id="rId2"/>
              </a:rPr>
              <a:t>E-mail</a:t>
            </a:r>
            <a:r>
              <a:rPr lang="ru-RU" sz="1200" dirty="0">
                <a:solidFill>
                  <a:srgbClr val="7030A0"/>
                </a:solidFill>
                <a:hlinkClick r:id="rId2"/>
              </a:rPr>
              <a:t> </a:t>
            </a:r>
            <a:r>
              <a:rPr lang="en-US" sz="1200" dirty="0">
                <a:hlinkClick r:id="rId2"/>
              </a:rPr>
              <a:t>correct@loiro.ru</a:t>
            </a:r>
            <a:r>
              <a:rPr lang="ru-RU" sz="1200" dirty="0"/>
              <a:t> </a:t>
            </a:r>
            <a:endParaRPr lang="en-US" sz="1200" dirty="0"/>
          </a:p>
          <a:p>
            <a:pPr marL="0" indent="0">
              <a:buNone/>
            </a:pPr>
            <a:r>
              <a:rPr lang="ru-RU" sz="1200" dirty="0">
                <a:solidFill>
                  <a:schemeClr val="tx1"/>
                </a:solidFill>
              </a:rPr>
              <a:t>Телефоны</a:t>
            </a:r>
          </a:p>
          <a:p>
            <a:pPr marL="0" indent="0">
              <a:buNone/>
            </a:pPr>
            <a:r>
              <a:rPr lang="ru-RU" sz="1200" dirty="0">
                <a:solidFill>
                  <a:schemeClr val="tx1"/>
                </a:solidFill>
              </a:rPr>
              <a:t>моб. +7911-031-11-20, раб. +7(812) 372-53-93</a:t>
            </a:r>
          </a:p>
          <a:p>
            <a:pPr marL="0" indent="0">
              <a:buNone/>
            </a:pPr>
            <a:r>
              <a:rPr lang="ru-RU" sz="1200" dirty="0">
                <a:solidFill>
                  <a:schemeClr val="tx1"/>
                </a:solidFill>
              </a:rPr>
              <a:t>Сайт:       </a:t>
            </a:r>
            <a:r>
              <a:rPr lang="en-US" sz="1200" dirty="0">
                <a:hlinkClick r:id="rId3"/>
              </a:rPr>
              <a:t>https://loiro.ru/about_the_university/structure/172/</a:t>
            </a:r>
            <a:r>
              <a:rPr lang="ru-RU" sz="1200" dirty="0"/>
              <a:t> </a:t>
            </a:r>
            <a:endParaRPr lang="en-US" sz="1200" dirty="0"/>
          </a:p>
          <a:p>
            <a:pPr marL="0" indent="0">
              <a:buNone/>
            </a:pPr>
            <a:r>
              <a:rPr lang="ru-RU" sz="1200" dirty="0">
                <a:solidFill>
                  <a:schemeClr val="tx1"/>
                </a:solidFill>
              </a:rPr>
              <a:t>Группа </a:t>
            </a:r>
            <a:r>
              <a:rPr lang="en-US" sz="1200" dirty="0">
                <a:solidFill>
                  <a:schemeClr val="tx1"/>
                </a:solidFill>
              </a:rPr>
              <a:t>VK: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hlinkClick r:id="rId4"/>
              </a:rPr>
              <a:t>https://vk.com/id592524856</a:t>
            </a:r>
            <a:r>
              <a:rPr lang="ru-RU" sz="12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77986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4525963"/>
          </a:xfrm>
        </p:spPr>
        <p:txBody>
          <a:bodyPr/>
          <a:lstStyle/>
          <a:p>
            <a:endParaRPr lang="ru-RU" dirty="0"/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Нормативно-правовые и организационно-методические условия  организации инклюзивного образования обучающихся с ОВЗ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72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2060"/>
                </a:solidFill>
              </a:rPr>
              <a:t>Необходимые изменения в локальные нормативные акты общеобразовательной организации (дополнения, изменения, коррективы)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474855"/>
              </p:ext>
            </p:extLst>
          </p:nvPr>
        </p:nvGraphicFramePr>
        <p:xfrm>
          <a:off x="457200" y="1600200"/>
          <a:ext cx="8229600" cy="4565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46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Локальный нормативный акт, регламентирующий правила внутреннего распорядка обучающихся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Рекомендуется пересмотреть нормы данного ЛНА с учетом</a:t>
                      </a:r>
                      <a:r>
                        <a:rPr lang="ru-RU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специфики контингента обучающихся с ОВЗ для обеспечения</a:t>
                      </a:r>
                    </a:p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комфортной адаптации указанных</a:t>
                      </a:r>
                      <a:r>
                        <a:rPr lang="ru-RU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обучающихся в</a:t>
                      </a:r>
                      <a:r>
                        <a:rPr lang="ru-RU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общеобразовательной организации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662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Локальный(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ые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) нормативный(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ые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) акт(ы), регламентирующие формы,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периодичность и порядок текущего контроля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успеваемости, промежуточной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аттестации обучающихся, в т ч находящихся на индивидуальном обучении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Рекомендуется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пересмотреть нормы данного ЛНА с учетом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специфики контингента обучающихся с ОВЗ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779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нормативный акт, регламентирующий правила приема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обучающихся в образовательную организацию в части, не урегулированной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законодательством об образовании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Необходимо предусмотреть особенности приема обучающихся с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ОВЗ в общеобразовательную организацию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662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нормативный акт, регламентирующий количество обучающихся в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объединении, их возрастные категории, а также продолжительность учебных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занятий в объединении при реализации дополнительных общеразвивающих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программ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 данном ЛНА необходимо урегулировать вопрос численного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состава объединений при включении в них обучающихся с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ограниченными возможностями здоровья в соответствии с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направленностью дополнительных общеразвивающих программ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79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нормативный акт, регламентирующий организацию и проведение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внутришкольного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 контроля в образовательной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Рекомендуется пересмотреть нормы данного ЛНА с целью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включения вопросов, регулирующих осуществления контроля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перехода и организации инклюзивного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779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нормативный акт, регламентирующий функционирование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внутренней оценки качества образования в образовательной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Рекомендуем пересмотреть нормы данного ЛНА с целью включения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вопросов, регулирующих организацию инклюзивного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779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нормативный акт, регламентирующий организацию методической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работы в образовательной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При необходимости в данном ЛНА необходимо учесть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особенности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методической работы при организации инклюзивного образования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(при их наличии)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32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272521"/>
              </p:ext>
            </p:extLst>
          </p:nvPr>
        </p:nvGraphicFramePr>
        <p:xfrm>
          <a:off x="107504" y="404664"/>
          <a:ext cx="8856984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r>
                        <a:rPr lang="ru-RU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нормативный акт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образовательной организации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об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организации обучения по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индивидуальному учебному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плану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детей, нуждающихся в длительном лечении,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а также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детей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инвалидов на дому в части,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не урегулированной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Постановлением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Правительства Ленинградской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области от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11 2013 № 392 «Об утверждении Порядка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регламентации и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оформления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отношений государственной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или муниципальной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организации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и родителей (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законных представителей)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обучающихся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нуждающихся в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длительном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лечении,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а также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детей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инвалидов в части организации обучения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по основным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общеобразовательным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программам на дому или в</a:t>
                      </a:r>
                    </a:p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медицинских организациях, находящихся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на территории</a:t>
                      </a:r>
                      <a:r>
                        <a:rPr lang="ru-RU" sz="1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>
                          <a:solidFill>
                            <a:schemeClr val="tx1"/>
                          </a:solidFill>
                        </a:rPr>
                        <a:t>Ленинградской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области»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При наличии данного ЛНА необходимо</a:t>
                      </a:r>
                      <a:r>
                        <a:rPr lang="ru-RU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пересмотреть его нормы с учетом</a:t>
                      </a:r>
                      <a:r>
                        <a:rPr lang="ru-RU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</a:rPr>
                        <a:t>специфики контингента обучающихся с ОВЗ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нормативные акты о регулировании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предоставления услуги по присмотру и уходу за детьми в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группах продленного дня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При наличии данного ЛНА необходимо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пересмотреть его нормы с учетом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специфики контингента обучающихся с ОВЗ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нормативные акты, регламентирующие процедуры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индивидуального учета результатов освоения обучающимися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образовательных программ, а также хранение в архивах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информации об этих результатах на бумажных и (или) электронных носителях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При наличии данного ЛНА необходимо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пересмотреть его нормы с учетом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специфики контингента обучающихся с ОВЗ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 порядке и основаниях перевода обучающихся с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ОВЗ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-в следующий класс,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-на обучение по адаптированным общеобразовательным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программам в соответствии с заключением ПМПК,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-на обучение по иному варианту адаптированной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общеобразовательной программы в соответствии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заключением ПМПК,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-на обучение по индивидуальному учебному плану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Возможен вариант разработки отдельного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локального нормативного акта по данному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вопросу.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 порядке пользования обучающимися лечебно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оздоровительной инфраструктурой, объектами культуры и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объектами спорта образовательной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Возможен вариант разработки отдельного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локального нормативного акта по данному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вопросу.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 порядке посещения обучающимися по своему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выбору мероприятий, проводимых в образовательной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организации и не предусмотренных учебным планом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Возможен вариант разработки отдельного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локального нормативного акта по данному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вопросу.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>
                          <a:solidFill>
                            <a:schemeClr val="tx1"/>
                          </a:solidFill>
                        </a:rPr>
                        <a:t>о рабочей программе отдельных учебных</a:t>
                      </a:r>
                    </a:p>
                    <a:p>
                      <a:r>
                        <a:rPr lang="ru-RU" sz="1000">
                          <a:solidFill>
                            <a:schemeClr val="tx1"/>
                          </a:solidFill>
                        </a:rPr>
                        <a:t>предметов и курсов внеурочной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Необходимо внесение изменений,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касающихся структуру и содержания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рабочей программы обучения детей с ОВЗ.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212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/>
          <a:lstStyle/>
          <a:p>
            <a:r>
              <a:rPr lang="ru-RU" sz="1800" b="1" dirty="0">
                <a:solidFill>
                  <a:srgbClr val="002060"/>
                </a:solidFill>
              </a:rPr>
              <a:t>Локальные нормативные акты, которые необходимо разработать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854953"/>
              </p:ext>
            </p:extLst>
          </p:nvPr>
        </p:nvGraphicFramePr>
        <p:xfrm>
          <a:off x="467544" y="1268760"/>
          <a:ext cx="8229600" cy="348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148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 психолого педагогическом консилиуме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ППк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образовательной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rgbClr val="00B050"/>
                          </a:solidFill>
                        </a:rPr>
                        <a:t>Данный ЛНА разрабатывается в случае</a:t>
                      </a:r>
                      <a:r>
                        <a:rPr lang="ru-RU" sz="100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B050"/>
                          </a:solidFill>
                        </a:rPr>
                        <a:t>организации </a:t>
                      </a:r>
                      <a:r>
                        <a:rPr lang="ru-RU" sz="1000" dirty="0" err="1">
                          <a:solidFill>
                            <a:srgbClr val="00B050"/>
                          </a:solidFill>
                        </a:rPr>
                        <a:t>ППк</a:t>
                      </a:r>
                      <a:r>
                        <a:rPr lang="ru-RU" sz="1000" dirty="0">
                          <a:solidFill>
                            <a:srgbClr val="00B050"/>
                          </a:solidFill>
                        </a:rPr>
                        <a:t> для сопровождения</a:t>
                      </a:r>
                      <a:r>
                        <a:rPr lang="ru-RU" sz="100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B050"/>
                          </a:solidFill>
                        </a:rPr>
                        <a:t>образования детей с ОВЗ.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513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Локальный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нормативный акт, регламентирующий организацию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и проведение итоговой аттестации обучающихся с легкой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умственной отсталостью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Данный ЛНА разрабатывается при наличии в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общеобразовательной организации таких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обучающихся с учетом требований ФГОС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ОУО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148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тьюторском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 сопровождении обучающихся с ОВЗ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Данный ЛНА разрабатывается при наличии в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ОО ставок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тьютора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 и детей с ОВЗ,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нуждающихся в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тьюторском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 сопровождении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148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Должностные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инструкции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тьютора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 специалистов службы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сопровождения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Данный ЛНА разрабатывается при наличии в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ОО ставок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тьютора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 и детей с ОВЗ,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нуждающихся в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</a:rPr>
                        <a:t>тьюторском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 сопровождении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148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 ресурсном классе, должностные инструкции</a:t>
                      </a:r>
                    </a:p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специалистов ресурсного класса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878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Положение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 деятельности координатора по инклюзии в ОО,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должностная инструкция координатора по инклюзии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(заместителя директора по инклюзивному обучению)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Данный ЛНА разрабатывается при наличии в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ОО ставки координатора по инклюзии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(заместителя директора по инклюзивному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обучению)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69632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1912</Words>
  <Application>Microsoft Office PowerPoint</Application>
  <PresentationFormat>Экран (4:3)</PresentationFormat>
  <Paragraphs>182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Wingdings</vt:lpstr>
      <vt:lpstr>Diseño predeterminado</vt:lpstr>
      <vt:lpstr>Анализ организации работы в ОО по повышению качества работы с обучающимися, испытывающими трудности в освоении основных общеобразовательных программ и социальной адаптации.</vt:lpstr>
      <vt:lpstr>Кадровые условия организации обучения лиц с ОВЗ</vt:lpstr>
      <vt:lpstr>Презентация PowerPoint</vt:lpstr>
      <vt:lpstr>   Мероприятия ЛОИРО 2023 Курсы повышения квалификации  </vt:lpstr>
      <vt:lpstr>Мероприятия:</vt:lpstr>
      <vt:lpstr>Презентация PowerPoint</vt:lpstr>
      <vt:lpstr>Необходимые изменения в локальные нормативные акты общеобразовательной организации (дополнения, изменения, коррективы)</vt:lpstr>
      <vt:lpstr>Презентация PowerPoint</vt:lpstr>
      <vt:lpstr>Локальные нормативные акты, которые необходимо разработать</vt:lpstr>
      <vt:lpstr>Организационно-педагогические и материально-технические условия реализации инклюзивного обучения</vt:lpstr>
      <vt:lpstr>Презентация PowerPoint</vt:lpstr>
      <vt:lpstr>Нормативное обеспечение реализации АООП</vt:lpstr>
      <vt:lpstr>https://fgosreestr.ru/</vt:lpstr>
      <vt:lpstr>Презентация PowerPoint</vt:lpstr>
      <vt:lpstr>Программа воспитания</vt:lpstr>
      <vt:lpstr>Презентация PowerPoint</vt:lpstr>
      <vt:lpstr>Специалисты службы психолого-педагогического и коррекционного сопровождения должны быть готовы к работе с:</vt:lpstr>
      <vt:lpstr>    Документация ППк:  </vt:lpstr>
      <vt:lpstr>Презентация PowerPoint</vt:lpstr>
      <vt:lpstr>  Актуальность психолого-педагогического просвещения </vt:lpstr>
      <vt:lpstr>Уровень психолого-педагогической  культуры современных родителей недостаточен - необходима помощь специалистов сопровождения!</vt:lpstr>
      <vt:lpstr>Использованные ресурсы:</vt:lpstr>
      <vt:lpstr>Спасибо за внимание!</vt:lpstr>
    </vt:vector>
  </TitlesOfParts>
  <Company>Siracusa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Alexandr Zamotin</cp:lastModifiedBy>
  <cp:revision>70</cp:revision>
  <dcterms:created xsi:type="dcterms:W3CDTF">2008-10-16T00:38:52Z</dcterms:created>
  <dcterms:modified xsi:type="dcterms:W3CDTF">2023-09-06T12:19:43Z</dcterms:modified>
</cp:coreProperties>
</file>