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65" r:id="rId6"/>
    <p:sldId id="266" r:id="rId7"/>
    <p:sldId id="282" r:id="rId8"/>
    <p:sldId id="283" r:id="rId9"/>
    <p:sldId id="284" r:id="rId10"/>
    <p:sldId id="285" r:id="rId11"/>
    <p:sldId id="257" r:id="rId12"/>
    <p:sldId id="267" r:id="rId13"/>
    <p:sldId id="275" r:id="rId14"/>
    <p:sldId id="277" r:id="rId15"/>
    <p:sldId id="278" r:id="rId16"/>
    <p:sldId id="279" r:id="rId17"/>
    <p:sldId id="280" r:id="rId18"/>
    <p:sldId id="276" r:id="rId19"/>
    <p:sldId id="268" r:id="rId20"/>
    <p:sldId id="269" r:id="rId21"/>
    <p:sldId id="270" r:id="rId22"/>
    <p:sldId id="271" r:id="rId23"/>
    <p:sldId id="272" r:id="rId24"/>
    <p:sldId id="273" r:id="rId25"/>
    <p:sldId id="281" r:id="rId26"/>
    <p:sldId id="286" r:id="rId27"/>
    <p:sldId id="287" r:id="rId28"/>
    <p:sldId id="261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F38A5-14AE-4F0F-82BC-2C81365D3D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80D9A-AFCC-4393-9B7D-7B1694DEE901}">
      <dgm:prSet/>
      <dgm:spPr/>
      <dgm:t>
        <a:bodyPr/>
        <a:lstStyle/>
        <a:p>
          <a:pPr rtl="0"/>
          <a:r>
            <a:rPr lang="ru-RU" dirty="0"/>
            <a:t>Предлагаем обсудить…</a:t>
          </a:r>
        </a:p>
        <a:p>
          <a:pPr rtl="0"/>
          <a:r>
            <a:rPr lang="ru-RU" dirty="0"/>
            <a:t>Что провоцирует возникновение обсудить трудностей при изучении учебных предметов?</a:t>
          </a:r>
        </a:p>
      </dgm:t>
    </dgm:pt>
    <dgm:pt modelId="{07266D1C-71EB-48D2-8B6D-CC76921DD870}" type="parTrans" cxnId="{2974C5F0-76D2-421C-8911-BDADFFE82AD0}">
      <dgm:prSet/>
      <dgm:spPr/>
      <dgm:t>
        <a:bodyPr/>
        <a:lstStyle/>
        <a:p>
          <a:endParaRPr lang="ru-RU"/>
        </a:p>
      </dgm:t>
    </dgm:pt>
    <dgm:pt modelId="{94B482F7-DC61-46AF-8135-928532454C0C}" type="sibTrans" cxnId="{2974C5F0-76D2-421C-8911-BDADFFE82AD0}">
      <dgm:prSet/>
      <dgm:spPr/>
      <dgm:t>
        <a:bodyPr/>
        <a:lstStyle/>
        <a:p>
          <a:endParaRPr lang="ru-RU"/>
        </a:p>
      </dgm:t>
    </dgm:pt>
    <dgm:pt modelId="{B2B73D13-A364-4829-9F3D-B9B6E2BD224F}">
      <dgm:prSet/>
      <dgm:spPr/>
      <dgm:t>
        <a:bodyPr/>
        <a:lstStyle/>
        <a:p>
          <a:pPr rtl="0"/>
          <a:r>
            <a:rPr lang="ru-RU" dirty="0"/>
            <a:t>Современный учитель, </a:t>
          </a:r>
          <a:r>
            <a:rPr lang="ru-RU" u="sng" dirty="0"/>
            <a:t>к сожалению</a:t>
          </a:r>
          <a:r>
            <a:rPr lang="ru-RU" dirty="0"/>
            <a:t>, ищет причины неуспеваемости обучающихся, их нередко устойчивого отрицательного отношения к учебному предмету, </a:t>
          </a:r>
          <a:r>
            <a: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во-первых, в них самих </a:t>
          </a:r>
          <a:r>
            <a:rPr lang="ru-RU" dirty="0"/>
            <a:t>(«невнимательны», «не учат», «ленятся», «постоянно где-то витают…»), </a:t>
          </a:r>
          <a:r>
            <a: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во-вторых, в неблагополучных внешних условиях</a:t>
          </a:r>
          <a:r>
            <a:rPr lang="ru-RU" dirty="0"/>
            <a:t> («семья трудная», «не оказывают помощь», «никто дома не контролирует»)</a:t>
          </a:r>
        </a:p>
      </dgm:t>
    </dgm:pt>
    <dgm:pt modelId="{806A2C52-F6C6-4164-86BD-3DBBAED987B8}" type="parTrans" cxnId="{78A31897-9761-4803-B4F0-1302EE9D7728}">
      <dgm:prSet/>
      <dgm:spPr/>
      <dgm:t>
        <a:bodyPr/>
        <a:lstStyle/>
        <a:p>
          <a:endParaRPr lang="ru-RU"/>
        </a:p>
      </dgm:t>
    </dgm:pt>
    <dgm:pt modelId="{E0D8044E-CE82-483A-91F6-D2B713B4F14F}" type="sibTrans" cxnId="{78A31897-9761-4803-B4F0-1302EE9D7728}">
      <dgm:prSet/>
      <dgm:spPr/>
      <dgm:t>
        <a:bodyPr/>
        <a:lstStyle/>
        <a:p>
          <a:endParaRPr lang="ru-RU"/>
        </a:p>
      </dgm:t>
    </dgm:pt>
    <dgm:pt modelId="{8B439A1C-6BE7-4DD8-BF20-4269BBB52888}">
      <dgm:prSet custT="1"/>
      <dgm:spPr/>
      <dgm:t>
        <a:bodyPr/>
        <a:lstStyle/>
        <a:p>
          <a:pPr rtl="0"/>
          <a:r>
            <a: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Нам сегодня нужно оценить педагогические причины того, почему в процессе обучения и учения у ученика возникают ошибки, проблемы и трудности, и научить его преодолевать их самостоятельно. </a:t>
          </a:r>
        </a:p>
      </dgm:t>
    </dgm:pt>
    <dgm:pt modelId="{451B4811-BF99-4E83-9CFC-17DC8C94B99D}" type="parTrans" cxnId="{82CB8FA5-D3C9-4796-9946-4DE32F7FA7D1}">
      <dgm:prSet/>
      <dgm:spPr/>
      <dgm:t>
        <a:bodyPr/>
        <a:lstStyle/>
        <a:p>
          <a:endParaRPr lang="ru-RU"/>
        </a:p>
      </dgm:t>
    </dgm:pt>
    <dgm:pt modelId="{7C4A05F8-C871-40A6-82ED-656863CDA9D4}" type="sibTrans" cxnId="{82CB8FA5-D3C9-4796-9946-4DE32F7FA7D1}">
      <dgm:prSet/>
      <dgm:spPr/>
      <dgm:t>
        <a:bodyPr/>
        <a:lstStyle/>
        <a:p>
          <a:endParaRPr lang="ru-RU"/>
        </a:p>
      </dgm:t>
    </dgm:pt>
    <dgm:pt modelId="{31356841-0EE0-4BB8-A47F-24674E7427ED}" type="pres">
      <dgm:prSet presAssocID="{BB7F38A5-14AE-4F0F-82BC-2C81365D3DA7}" presName="linear" presStyleCnt="0">
        <dgm:presLayoutVars>
          <dgm:animLvl val="lvl"/>
          <dgm:resizeHandles val="exact"/>
        </dgm:presLayoutVars>
      </dgm:prSet>
      <dgm:spPr/>
    </dgm:pt>
    <dgm:pt modelId="{555BC984-F0F6-49E6-92AE-5DB40B52BADB}" type="pres">
      <dgm:prSet presAssocID="{E2D80D9A-AFCC-4393-9B7D-7B1694DEE9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F224F5-AF29-4CCF-9E5A-41397FF3CB41}" type="pres">
      <dgm:prSet presAssocID="{94B482F7-DC61-46AF-8135-928532454C0C}" presName="spacer" presStyleCnt="0"/>
      <dgm:spPr/>
    </dgm:pt>
    <dgm:pt modelId="{5FE096BC-2769-41E8-B98F-905725C85217}" type="pres">
      <dgm:prSet presAssocID="{B2B73D13-A364-4829-9F3D-B9B6E2BD22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1C58D2-5358-4B78-9B94-166160FBC758}" type="pres">
      <dgm:prSet presAssocID="{E0D8044E-CE82-483A-91F6-D2B713B4F14F}" presName="spacer" presStyleCnt="0"/>
      <dgm:spPr/>
    </dgm:pt>
    <dgm:pt modelId="{8EA1C1F9-520A-44C2-ADC7-D12EE9E0F8E4}" type="pres">
      <dgm:prSet presAssocID="{8B439A1C-6BE7-4DD8-BF20-4269BBB52888}" presName="parentText" presStyleLbl="node1" presStyleIdx="2" presStyleCnt="3" custLinFactNeighborX="1001" custLinFactNeighborY="77192">
        <dgm:presLayoutVars>
          <dgm:chMax val="0"/>
          <dgm:bulletEnabled val="1"/>
        </dgm:presLayoutVars>
      </dgm:prSet>
      <dgm:spPr/>
    </dgm:pt>
  </dgm:ptLst>
  <dgm:cxnLst>
    <dgm:cxn modelId="{18EFB946-0590-4A6B-B67A-F77B39E1C436}" type="presOf" srcId="{E2D80D9A-AFCC-4393-9B7D-7B1694DEE901}" destId="{555BC984-F0F6-49E6-92AE-5DB40B52BADB}" srcOrd="0" destOrd="0" presId="urn:microsoft.com/office/officeart/2005/8/layout/vList2"/>
    <dgm:cxn modelId="{AC633E6D-872C-4649-B782-2509925C5597}" type="presOf" srcId="{8B439A1C-6BE7-4DD8-BF20-4269BBB52888}" destId="{8EA1C1F9-520A-44C2-ADC7-D12EE9E0F8E4}" srcOrd="0" destOrd="0" presId="urn:microsoft.com/office/officeart/2005/8/layout/vList2"/>
    <dgm:cxn modelId="{B7D70C58-BFAE-4827-804D-963432415CA9}" type="presOf" srcId="{B2B73D13-A364-4829-9F3D-B9B6E2BD224F}" destId="{5FE096BC-2769-41E8-B98F-905725C85217}" srcOrd="0" destOrd="0" presId="urn:microsoft.com/office/officeart/2005/8/layout/vList2"/>
    <dgm:cxn modelId="{D25B6758-AB5E-489C-982E-7DD9735F0FA6}" type="presOf" srcId="{BB7F38A5-14AE-4F0F-82BC-2C81365D3DA7}" destId="{31356841-0EE0-4BB8-A47F-24674E7427ED}" srcOrd="0" destOrd="0" presId="urn:microsoft.com/office/officeart/2005/8/layout/vList2"/>
    <dgm:cxn modelId="{78A31897-9761-4803-B4F0-1302EE9D7728}" srcId="{BB7F38A5-14AE-4F0F-82BC-2C81365D3DA7}" destId="{B2B73D13-A364-4829-9F3D-B9B6E2BD224F}" srcOrd="1" destOrd="0" parTransId="{806A2C52-F6C6-4164-86BD-3DBBAED987B8}" sibTransId="{E0D8044E-CE82-483A-91F6-D2B713B4F14F}"/>
    <dgm:cxn modelId="{82CB8FA5-D3C9-4796-9946-4DE32F7FA7D1}" srcId="{BB7F38A5-14AE-4F0F-82BC-2C81365D3DA7}" destId="{8B439A1C-6BE7-4DD8-BF20-4269BBB52888}" srcOrd="2" destOrd="0" parTransId="{451B4811-BF99-4E83-9CFC-17DC8C94B99D}" sibTransId="{7C4A05F8-C871-40A6-82ED-656863CDA9D4}"/>
    <dgm:cxn modelId="{2974C5F0-76D2-421C-8911-BDADFFE82AD0}" srcId="{BB7F38A5-14AE-4F0F-82BC-2C81365D3DA7}" destId="{E2D80D9A-AFCC-4393-9B7D-7B1694DEE901}" srcOrd="0" destOrd="0" parTransId="{07266D1C-71EB-48D2-8B6D-CC76921DD870}" sibTransId="{94B482F7-DC61-46AF-8135-928532454C0C}"/>
    <dgm:cxn modelId="{A02B1308-2528-4C72-875D-CAF3B58903D4}" type="presParOf" srcId="{31356841-0EE0-4BB8-A47F-24674E7427ED}" destId="{555BC984-F0F6-49E6-92AE-5DB40B52BADB}" srcOrd="0" destOrd="0" presId="urn:microsoft.com/office/officeart/2005/8/layout/vList2"/>
    <dgm:cxn modelId="{6BA6E7FF-C2E4-44B1-BA69-31AF36DB55B4}" type="presParOf" srcId="{31356841-0EE0-4BB8-A47F-24674E7427ED}" destId="{81F224F5-AF29-4CCF-9E5A-41397FF3CB41}" srcOrd="1" destOrd="0" presId="urn:microsoft.com/office/officeart/2005/8/layout/vList2"/>
    <dgm:cxn modelId="{65C17061-8056-418D-A0DE-AFAAF085DFDF}" type="presParOf" srcId="{31356841-0EE0-4BB8-A47F-24674E7427ED}" destId="{5FE096BC-2769-41E8-B98F-905725C85217}" srcOrd="2" destOrd="0" presId="urn:microsoft.com/office/officeart/2005/8/layout/vList2"/>
    <dgm:cxn modelId="{04EDEBA3-9D64-4546-AE45-894B70F402BC}" type="presParOf" srcId="{31356841-0EE0-4BB8-A47F-24674E7427ED}" destId="{921C58D2-5358-4B78-9B94-166160FBC758}" srcOrd="3" destOrd="0" presId="urn:microsoft.com/office/officeart/2005/8/layout/vList2"/>
    <dgm:cxn modelId="{B80BE8F0-A3BD-4793-B5CE-34F234E36173}" type="presParOf" srcId="{31356841-0EE0-4BB8-A47F-24674E7427ED}" destId="{8EA1C1F9-520A-44C2-ADC7-D12EE9E0F8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5F380-FD02-4689-96AF-9ABA0A4495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8FF5BB-2321-4500-AC16-49372F32B0C1}">
      <dgm:prSet/>
      <dgm:spPr/>
      <dgm:t>
        <a:bodyPr/>
        <a:lstStyle/>
        <a:p>
          <a:pPr rtl="0"/>
          <a:r>
            <a:rPr lang="ru-RU"/>
            <a:t>дети с ограниченными возможностями здоровья; </a:t>
          </a:r>
        </a:p>
      </dgm:t>
    </dgm:pt>
    <dgm:pt modelId="{1CEA2912-9DC4-4D55-BA06-DE5047ADA42F}" type="parTrans" cxnId="{FEAE8EB3-D45B-4A07-B0E0-57F81DC1F953}">
      <dgm:prSet/>
      <dgm:spPr/>
      <dgm:t>
        <a:bodyPr/>
        <a:lstStyle/>
        <a:p>
          <a:endParaRPr lang="ru-RU"/>
        </a:p>
      </dgm:t>
    </dgm:pt>
    <dgm:pt modelId="{C1E291F6-7424-464C-8F6A-6546A4FAB375}" type="sibTrans" cxnId="{FEAE8EB3-D45B-4A07-B0E0-57F81DC1F953}">
      <dgm:prSet/>
      <dgm:spPr/>
      <dgm:t>
        <a:bodyPr/>
        <a:lstStyle/>
        <a:p>
          <a:endParaRPr lang="ru-RU"/>
        </a:p>
      </dgm:t>
    </dgm:pt>
    <dgm:pt modelId="{700BB8D5-60F6-462B-BA42-EB1B6F15758F}">
      <dgm:prSet/>
      <dgm:spPr/>
      <dgm:t>
        <a:bodyPr/>
        <a:lstStyle/>
        <a:p>
          <a:pPr rtl="0"/>
          <a:r>
            <a:rPr lang="ru-RU"/>
            <a:t>дети со склонностью к девиантному поведению; </a:t>
          </a:r>
        </a:p>
      </dgm:t>
    </dgm:pt>
    <dgm:pt modelId="{7F07DB2E-BFC8-48F3-92D9-D7DD2BBF47C9}" type="parTrans" cxnId="{AB18D457-A6B3-4EAC-A9C7-8C362262835E}">
      <dgm:prSet/>
      <dgm:spPr/>
      <dgm:t>
        <a:bodyPr/>
        <a:lstStyle/>
        <a:p>
          <a:endParaRPr lang="ru-RU"/>
        </a:p>
      </dgm:t>
    </dgm:pt>
    <dgm:pt modelId="{AB7DE074-B57B-4786-A614-F3AE78FB1F9B}" type="sibTrans" cxnId="{AB18D457-A6B3-4EAC-A9C7-8C362262835E}">
      <dgm:prSet/>
      <dgm:spPr/>
      <dgm:t>
        <a:bodyPr/>
        <a:lstStyle/>
        <a:p>
          <a:endParaRPr lang="ru-RU"/>
        </a:p>
      </dgm:t>
    </dgm:pt>
    <dgm:pt modelId="{F5236018-F67F-4FB8-AD5D-B09773FA01E2}">
      <dgm:prSet/>
      <dgm:spPr/>
      <dgm:t>
        <a:bodyPr/>
        <a:lstStyle/>
        <a:p>
          <a:pPr rtl="0"/>
          <a:r>
            <a:rPr lang="ru-RU"/>
            <a:t>дети с трудностями адаптации к обучению и к учебному коллективу;</a:t>
          </a:r>
        </a:p>
      </dgm:t>
    </dgm:pt>
    <dgm:pt modelId="{3222463F-50A9-409D-83EB-1CBBBDBDCDE2}" type="parTrans" cxnId="{E48478B1-FFEF-486B-802B-91EE33C078F3}">
      <dgm:prSet/>
      <dgm:spPr/>
      <dgm:t>
        <a:bodyPr/>
        <a:lstStyle/>
        <a:p>
          <a:endParaRPr lang="ru-RU"/>
        </a:p>
      </dgm:t>
    </dgm:pt>
    <dgm:pt modelId="{6E01CE1A-C524-46D6-ABEE-A6787D4A829E}" type="sibTrans" cxnId="{E48478B1-FFEF-486B-802B-91EE33C078F3}">
      <dgm:prSet/>
      <dgm:spPr/>
      <dgm:t>
        <a:bodyPr/>
        <a:lstStyle/>
        <a:p>
          <a:endParaRPr lang="ru-RU"/>
        </a:p>
      </dgm:t>
    </dgm:pt>
    <dgm:pt modelId="{6208EB91-77E1-4855-AC9C-ED4E4E19935A}">
      <dgm:prSet/>
      <dgm:spPr/>
      <dgm:t>
        <a:bodyPr/>
        <a:lstStyle/>
        <a:p>
          <a:pPr rtl="0"/>
          <a:r>
            <a:rPr lang="ru-RU"/>
            <a:t>дети мигрантов. </a:t>
          </a:r>
        </a:p>
      </dgm:t>
    </dgm:pt>
    <dgm:pt modelId="{EDE41D5D-591D-4579-A1AB-243C186A1F68}" type="parTrans" cxnId="{91CE3B1B-6AA9-4A91-9DF4-770A5A8F7BE7}">
      <dgm:prSet/>
      <dgm:spPr/>
      <dgm:t>
        <a:bodyPr/>
        <a:lstStyle/>
        <a:p>
          <a:endParaRPr lang="ru-RU"/>
        </a:p>
      </dgm:t>
    </dgm:pt>
    <dgm:pt modelId="{2B3A9833-23BE-4887-A1E7-AB29CD8824FC}" type="sibTrans" cxnId="{91CE3B1B-6AA9-4A91-9DF4-770A5A8F7BE7}">
      <dgm:prSet/>
      <dgm:spPr/>
      <dgm:t>
        <a:bodyPr/>
        <a:lstStyle/>
        <a:p>
          <a:endParaRPr lang="ru-RU"/>
        </a:p>
      </dgm:t>
    </dgm:pt>
    <dgm:pt modelId="{0C7CE428-C361-4878-BC8A-C27A34004E02}" type="pres">
      <dgm:prSet presAssocID="{AE25F380-FD02-4689-96AF-9ABA0A4495EA}" presName="CompostProcess" presStyleCnt="0">
        <dgm:presLayoutVars>
          <dgm:dir/>
          <dgm:resizeHandles val="exact"/>
        </dgm:presLayoutVars>
      </dgm:prSet>
      <dgm:spPr/>
    </dgm:pt>
    <dgm:pt modelId="{B887EEAC-AA75-4597-8C68-AC2968250443}" type="pres">
      <dgm:prSet presAssocID="{AE25F380-FD02-4689-96AF-9ABA0A4495EA}" presName="arrow" presStyleLbl="bgShp" presStyleIdx="0" presStyleCnt="1"/>
      <dgm:spPr/>
    </dgm:pt>
    <dgm:pt modelId="{4E2A7FCC-6088-4072-A107-76AD22110EB1}" type="pres">
      <dgm:prSet presAssocID="{AE25F380-FD02-4689-96AF-9ABA0A4495EA}" presName="linearProcess" presStyleCnt="0"/>
      <dgm:spPr/>
    </dgm:pt>
    <dgm:pt modelId="{C8947CF3-A283-4D0C-BD2A-969936E80381}" type="pres">
      <dgm:prSet presAssocID="{3F8FF5BB-2321-4500-AC16-49372F32B0C1}" presName="textNode" presStyleLbl="node1" presStyleIdx="0" presStyleCnt="4">
        <dgm:presLayoutVars>
          <dgm:bulletEnabled val="1"/>
        </dgm:presLayoutVars>
      </dgm:prSet>
      <dgm:spPr/>
    </dgm:pt>
    <dgm:pt modelId="{2B268ECC-6D6A-4EDF-9B2B-700E179DC6EB}" type="pres">
      <dgm:prSet presAssocID="{C1E291F6-7424-464C-8F6A-6546A4FAB375}" presName="sibTrans" presStyleCnt="0"/>
      <dgm:spPr/>
    </dgm:pt>
    <dgm:pt modelId="{81294C6E-8F4F-4B00-8EEE-540CA84AAF09}" type="pres">
      <dgm:prSet presAssocID="{700BB8D5-60F6-462B-BA42-EB1B6F15758F}" presName="textNode" presStyleLbl="node1" presStyleIdx="1" presStyleCnt="4">
        <dgm:presLayoutVars>
          <dgm:bulletEnabled val="1"/>
        </dgm:presLayoutVars>
      </dgm:prSet>
      <dgm:spPr/>
    </dgm:pt>
    <dgm:pt modelId="{51DC2AD6-0B7D-4B5A-9A86-1320A4ACA887}" type="pres">
      <dgm:prSet presAssocID="{AB7DE074-B57B-4786-A614-F3AE78FB1F9B}" presName="sibTrans" presStyleCnt="0"/>
      <dgm:spPr/>
    </dgm:pt>
    <dgm:pt modelId="{2463E074-8BAE-419D-8E5B-C70AF05BD7D4}" type="pres">
      <dgm:prSet presAssocID="{F5236018-F67F-4FB8-AD5D-B09773FA01E2}" presName="textNode" presStyleLbl="node1" presStyleIdx="2" presStyleCnt="4">
        <dgm:presLayoutVars>
          <dgm:bulletEnabled val="1"/>
        </dgm:presLayoutVars>
      </dgm:prSet>
      <dgm:spPr/>
    </dgm:pt>
    <dgm:pt modelId="{9E3B9DB1-6488-4308-BABA-F045438A628A}" type="pres">
      <dgm:prSet presAssocID="{6E01CE1A-C524-46D6-ABEE-A6787D4A829E}" presName="sibTrans" presStyleCnt="0"/>
      <dgm:spPr/>
    </dgm:pt>
    <dgm:pt modelId="{AF65B478-6A2F-4BAF-9DE2-0A760EC13862}" type="pres">
      <dgm:prSet presAssocID="{6208EB91-77E1-4855-AC9C-ED4E4E19935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1CE3B1B-6AA9-4A91-9DF4-770A5A8F7BE7}" srcId="{AE25F380-FD02-4689-96AF-9ABA0A4495EA}" destId="{6208EB91-77E1-4855-AC9C-ED4E4E19935A}" srcOrd="3" destOrd="0" parTransId="{EDE41D5D-591D-4579-A1AB-243C186A1F68}" sibTransId="{2B3A9833-23BE-4887-A1E7-AB29CD8824FC}"/>
    <dgm:cxn modelId="{CD78B171-450D-4761-B1DD-9B57DC4B6500}" type="presOf" srcId="{6208EB91-77E1-4855-AC9C-ED4E4E19935A}" destId="{AF65B478-6A2F-4BAF-9DE2-0A760EC13862}" srcOrd="0" destOrd="0" presId="urn:microsoft.com/office/officeart/2005/8/layout/hProcess9"/>
    <dgm:cxn modelId="{AB18D457-A6B3-4EAC-A9C7-8C362262835E}" srcId="{AE25F380-FD02-4689-96AF-9ABA0A4495EA}" destId="{700BB8D5-60F6-462B-BA42-EB1B6F15758F}" srcOrd="1" destOrd="0" parTransId="{7F07DB2E-BFC8-48F3-92D9-D7DD2BBF47C9}" sibTransId="{AB7DE074-B57B-4786-A614-F3AE78FB1F9B}"/>
    <dgm:cxn modelId="{5EC73C7A-972F-49D2-BF5C-CB3399520559}" type="presOf" srcId="{700BB8D5-60F6-462B-BA42-EB1B6F15758F}" destId="{81294C6E-8F4F-4B00-8EEE-540CA84AAF09}" srcOrd="0" destOrd="0" presId="urn:microsoft.com/office/officeart/2005/8/layout/hProcess9"/>
    <dgm:cxn modelId="{864E7E92-3684-4B1C-B1EB-432FCFAC73A5}" type="presOf" srcId="{AE25F380-FD02-4689-96AF-9ABA0A4495EA}" destId="{0C7CE428-C361-4878-BC8A-C27A34004E02}" srcOrd="0" destOrd="0" presId="urn:microsoft.com/office/officeart/2005/8/layout/hProcess9"/>
    <dgm:cxn modelId="{E48478B1-FFEF-486B-802B-91EE33C078F3}" srcId="{AE25F380-FD02-4689-96AF-9ABA0A4495EA}" destId="{F5236018-F67F-4FB8-AD5D-B09773FA01E2}" srcOrd="2" destOrd="0" parTransId="{3222463F-50A9-409D-83EB-1CBBBDBDCDE2}" sibTransId="{6E01CE1A-C524-46D6-ABEE-A6787D4A829E}"/>
    <dgm:cxn modelId="{FEAE8EB3-D45B-4A07-B0E0-57F81DC1F953}" srcId="{AE25F380-FD02-4689-96AF-9ABA0A4495EA}" destId="{3F8FF5BB-2321-4500-AC16-49372F32B0C1}" srcOrd="0" destOrd="0" parTransId="{1CEA2912-9DC4-4D55-BA06-DE5047ADA42F}" sibTransId="{C1E291F6-7424-464C-8F6A-6546A4FAB375}"/>
    <dgm:cxn modelId="{B129E4B9-3AB6-40FA-9964-4719836BA5DE}" type="presOf" srcId="{3F8FF5BB-2321-4500-AC16-49372F32B0C1}" destId="{C8947CF3-A283-4D0C-BD2A-969936E80381}" srcOrd="0" destOrd="0" presId="urn:microsoft.com/office/officeart/2005/8/layout/hProcess9"/>
    <dgm:cxn modelId="{8181E0EC-982F-4F3A-A1BD-0EFFC8C63EF4}" type="presOf" srcId="{F5236018-F67F-4FB8-AD5D-B09773FA01E2}" destId="{2463E074-8BAE-419D-8E5B-C70AF05BD7D4}" srcOrd="0" destOrd="0" presId="urn:microsoft.com/office/officeart/2005/8/layout/hProcess9"/>
    <dgm:cxn modelId="{A63E0F53-3B79-489A-8A64-93A28CE215CA}" type="presParOf" srcId="{0C7CE428-C361-4878-BC8A-C27A34004E02}" destId="{B887EEAC-AA75-4597-8C68-AC2968250443}" srcOrd="0" destOrd="0" presId="urn:microsoft.com/office/officeart/2005/8/layout/hProcess9"/>
    <dgm:cxn modelId="{010D9786-22C2-428F-B78C-8DE0DD84D2D3}" type="presParOf" srcId="{0C7CE428-C361-4878-BC8A-C27A34004E02}" destId="{4E2A7FCC-6088-4072-A107-76AD22110EB1}" srcOrd="1" destOrd="0" presId="urn:microsoft.com/office/officeart/2005/8/layout/hProcess9"/>
    <dgm:cxn modelId="{3431BA58-9C32-4557-BF4B-C4F1A16C1D8A}" type="presParOf" srcId="{4E2A7FCC-6088-4072-A107-76AD22110EB1}" destId="{C8947CF3-A283-4D0C-BD2A-969936E80381}" srcOrd="0" destOrd="0" presId="urn:microsoft.com/office/officeart/2005/8/layout/hProcess9"/>
    <dgm:cxn modelId="{F4A8CE26-72B6-4C79-8AB0-241252F77814}" type="presParOf" srcId="{4E2A7FCC-6088-4072-A107-76AD22110EB1}" destId="{2B268ECC-6D6A-4EDF-9B2B-700E179DC6EB}" srcOrd="1" destOrd="0" presId="urn:microsoft.com/office/officeart/2005/8/layout/hProcess9"/>
    <dgm:cxn modelId="{204E4698-7ED2-4559-BB2B-0670EE03F38F}" type="presParOf" srcId="{4E2A7FCC-6088-4072-A107-76AD22110EB1}" destId="{81294C6E-8F4F-4B00-8EEE-540CA84AAF09}" srcOrd="2" destOrd="0" presId="urn:microsoft.com/office/officeart/2005/8/layout/hProcess9"/>
    <dgm:cxn modelId="{9E8A21B7-76A4-497F-9A9B-962F1F1A5E5F}" type="presParOf" srcId="{4E2A7FCC-6088-4072-A107-76AD22110EB1}" destId="{51DC2AD6-0B7D-4B5A-9A86-1320A4ACA887}" srcOrd="3" destOrd="0" presId="urn:microsoft.com/office/officeart/2005/8/layout/hProcess9"/>
    <dgm:cxn modelId="{2C8A7F8D-EAB0-4300-B591-F3F021F33149}" type="presParOf" srcId="{4E2A7FCC-6088-4072-A107-76AD22110EB1}" destId="{2463E074-8BAE-419D-8E5B-C70AF05BD7D4}" srcOrd="4" destOrd="0" presId="urn:microsoft.com/office/officeart/2005/8/layout/hProcess9"/>
    <dgm:cxn modelId="{51EE5369-2E19-4068-B566-D1D29B7BBB89}" type="presParOf" srcId="{4E2A7FCC-6088-4072-A107-76AD22110EB1}" destId="{9E3B9DB1-6488-4308-BABA-F045438A628A}" srcOrd="5" destOrd="0" presId="urn:microsoft.com/office/officeart/2005/8/layout/hProcess9"/>
    <dgm:cxn modelId="{6981C757-ADE5-4C8E-B186-8CC7BA73B398}" type="presParOf" srcId="{4E2A7FCC-6088-4072-A107-76AD22110EB1}" destId="{AF65B478-6A2F-4BAF-9DE2-0A760EC138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EC95A-8D4D-4C89-A8CC-741127B9D1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57F21-4464-4AB1-9B56-BD6EEF71B096}">
      <dgm:prSet/>
      <dgm:spPr/>
      <dgm:t>
        <a:bodyPr/>
        <a:lstStyle/>
        <a:p>
          <a:pPr rtl="0"/>
          <a:r>
            <a:rPr lang="ru-RU" dirty="0"/>
            <a:t>В соответствии с Федеральным законом «Об образовании в Российской Федерации» обучающийся с ограниченными возможностями здоровья (ОВЗ) – это «физическое лицо, имеющее недостатки в физическом и (или) психологическом развитии, подтвержденные психолого-</a:t>
          </a:r>
          <a:r>
            <a:rPr lang="ru-RU" dirty="0" err="1"/>
            <a:t>медикопедагогической</a:t>
          </a:r>
          <a:r>
            <a:rPr lang="ru-RU" dirty="0"/>
            <a:t> комиссией и препятствующие получению образования без создания специальных условий» 4 (статья 2, п.16). </a:t>
          </a:r>
        </a:p>
      </dgm:t>
    </dgm:pt>
    <dgm:pt modelId="{497326F3-5AE1-4A5A-9C81-43C1E2D2639D}" type="parTrans" cxnId="{9FC6A91A-E34F-457D-BF6C-1CF424B3B065}">
      <dgm:prSet/>
      <dgm:spPr/>
      <dgm:t>
        <a:bodyPr/>
        <a:lstStyle/>
        <a:p>
          <a:endParaRPr lang="ru-RU"/>
        </a:p>
      </dgm:t>
    </dgm:pt>
    <dgm:pt modelId="{A84356A9-9BC2-4FC8-A819-B1FFEC3CD7CC}" type="sibTrans" cxnId="{9FC6A91A-E34F-457D-BF6C-1CF424B3B065}">
      <dgm:prSet/>
      <dgm:spPr/>
      <dgm:t>
        <a:bodyPr/>
        <a:lstStyle/>
        <a:p>
          <a:endParaRPr lang="ru-RU"/>
        </a:p>
      </dgm:t>
    </dgm:pt>
    <dgm:pt modelId="{0A55EC36-56D4-4C93-BE08-541050137220}">
      <dgm:prSet/>
      <dgm:spPr/>
      <dgm:t>
        <a:bodyPr/>
        <a:lstStyle/>
        <a:p>
          <a:pPr rtl="0"/>
          <a:r>
            <a:rPr lang="ru-RU"/>
            <a:t>К этой группе обучающихся относят детей, состояние которых не позволяет им обучаться без специальных условий организации образовательного процесса.</a:t>
          </a:r>
        </a:p>
      </dgm:t>
    </dgm:pt>
    <dgm:pt modelId="{12114CEF-0D11-4DD5-B042-E017A51EB9CD}" type="parTrans" cxnId="{604CDED4-65B2-469C-B1F8-E7FA658EBD56}">
      <dgm:prSet/>
      <dgm:spPr/>
      <dgm:t>
        <a:bodyPr/>
        <a:lstStyle/>
        <a:p>
          <a:endParaRPr lang="ru-RU"/>
        </a:p>
      </dgm:t>
    </dgm:pt>
    <dgm:pt modelId="{4EACB45E-2452-4A50-8C0C-820B8F43C623}" type="sibTrans" cxnId="{604CDED4-65B2-469C-B1F8-E7FA658EBD56}">
      <dgm:prSet/>
      <dgm:spPr/>
      <dgm:t>
        <a:bodyPr/>
        <a:lstStyle/>
        <a:p>
          <a:endParaRPr lang="ru-RU"/>
        </a:p>
      </dgm:t>
    </dgm:pt>
    <dgm:pt modelId="{4FE61DE5-46F8-4772-9C4E-251844D7A76A}" type="pres">
      <dgm:prSet presAssocID="{02EEC95A-8D4D-4C89-A8CC-741127B9D17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3CF595-D325-43B2-8AA1-440EDBFE5B49}" type="pres">
      <dgm:prSet presAssocID="{41E57F21-4464-4AB1-9B56-BD6EEF71B096}" presName="circle1" presStyleLbl="node1" presStyleIdx="0" presStyleCnt="2"/>
      <dgm:spPr/>
    </dgm:pt>
    <dgm:pt modelId="{C6A1B4AC-21CA-46F3-BA88-797692BB741A}" type="pres">
      <dgm:prSet presAssocID="{41E57F21-4464-4AB1-9B56-BD6EEF71B096}" presName="space" presStyleCnt="0"/>
      <dgm:spPr/>
    </dgm:pt>
    <dgm:pt modelId="{377D686A-BA24-4640-8272-F8B49B4EE34C}" type="pres">
      <dgm:prSet presAssocID="{41E57F21-4464-4AB1-9B56-BD6EEF71B096}" presName="rect1" presStyleLbl="alignAcc1" presStyleIdx="0" presStyleCnt="2" custScaleX="100000" custLinFactNeighborX="4486" custLinFactNeighborY="-959"/>
      <dgm:spPr/>
    </dgm:pt>
    <dgm:pt modelId="{6B2ADDD9-4D6E-4631-8832-AB288138918C}" type="pres">
      <dgm:prSet presAssocID="{0A55EC36-56D4-4C93-BE08-541050137220}" presName="vertSpace2" presStyleLbl="node1" presStyleIdx="0" presStyleCnt="2"/>
      <dgm:spPr/>
    </dgm:pt>
    <dgm:pt modelId="{236D8EA4-431D-46DF-BE2B-B9E927865C8A}" type="pres">
      <dgm:prSet presAssocID="{0A55EC36-56D4-4C93-BE08-541050137220}" presName="circle2" presStyleLbl="node1" presStyleIdx="1" presStyleCnt="2"/>
      <dgm:spPr/>
    </dgm:pt>
    <dgm:pt modelId="{DBBC1C30-BC91-40A4-AEFF-D331D8A0FADC}" type="pres">
      <dgm:prSet presAssocID="{0A55EC36-56D4-4C93-BE08-541050137220}" presName="rect2" presStyleLbl="alignAcc1" presStyleIdx="1" presStyleCnt="2" custLinFactNeighborX="223" custLinFactNeighborY="-372"/>
      <dgm:spPr/>
    </dgm:pt>
    <dgm:pt modelId="{55769605-193E-4B5A-9C21-D28C66B9A48A}" type="pres">
      <dgm:prSet presAssocID="{41E57F21-4464-4AB1-9B56-BD6EEF71B09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221E5D6-73C9-49E5-AF35-9822D1B52091}" type="pres">
      <dgm:prSet presAssocID="{0A55EC36-56D4-4C93-BE08-541050137220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FC6A91A-E34F-457D-BF6C-1CF424B3B065}" srcId="{02EEC95A-8D4D-4C89-A8CC-741127B9D17F}" destId="{41E57F21-4464-4AB1-9B56-BD6EEF71B096}" srcOrd="0" destOrd="0" parTransId="{497326F3-5AE1-4A5A-9C81-43C1E2D2639D}" sibTransId="{A84356A9-9BC2-4FC8-A819-B1FFEC3CD7CC}"/>
    <dgm:cxn modelId="{7BD30628-7DF7-48F5-ACEC-3FF3069A4828}" type="presOf" srcId="{41E57F21-4464-4AB1-9B56-BD6EEF71B096}" destId="{377D686A-BA24-4640-8272-F8B49B4EE34C}" srcOrd="0" destOrd="0" presId="urn:microsoft.com/office/officeart/2005/8/layout/target3"/>
    <dgm:cxn modelId="{37984A3B-2278-4F6F-9EFE-B960D250B920}" type="presOf" srcId="{41E57F21-4464-4AB1-9B56-BD6EEF71B096}" destId="{55769605-193E-4B5A-9C21-D28C66B9A48A}" srcOrd="1" destOrd="0" presId="urn:microsoft.com/office/officeart/2005/8/layout/target3"/>
    <dgm:cxn modelId="{D9CE3865-68B7-458C-A4CF-E65AE26E3A9B}" type="presOf" srcId="{0A55EC36-56D4-4C93-BE08-541050137220}" destId="{DBBC1C30-BC91-40A4-AEFF-D331D8A0FADC}" srcOrd="0" destOrd="0" presId="urn:microsoft.com/office/officeart/2005/8/layout/target3"/>
    <dgm:cxn modelId="{4DF845BE-CDF8-4520-B316-CEBF4D1E796D}" type="presOf" srcId="{02EEC95A-8D4D-4C89-A8CC-741127B9D17F}" destId="{4FE61DE5-46F8-4772-9C4E-251844D7A76A}" srcOrd="0" destOrd="0" presId="urn:microsoft.com/office/officeart/2005/8/layout/target3"/>
    <dgm:cxn modelId="{E61FCFD4-BC78-41DA-9D09-BFA92D55682E}" type="presOf" srcId="{0A55EC36-56D4-4C93-BE08-541050137220}" destId="{5221E5D6-73C9-49E5-AF35-9822D1B52091}" srcOrd="1" destOrd="0" presId="urn:microsoft.com/office/officeart/2005/8/layout/target3"/>
    <dgm:cxn modelId="{604CDED4-65B2-469C-B1F8-E7FA658EBD56}" srcId="{02EEC95A-8D4D-4C89-A8CC-741127B9D17F}" destId="{0A55EC36-56D4-4C93-BE08-541050137220}" srcOrd="1" destOrd="0" parTransId="{12114CEF-0D11-4DD5-B042-E017A51EB9CD}" sibTransId="{4EACB45E-2452-4A50-8C0C-820B8F43C623}"/>
    <dgm:cxn modelId="{3D831250-FD63-46DB-B49A-259CC45E4148}" type="presParOf" srcId="{4FE61DE5-46F8-4772-9C4E-251844D7A76A}" destId="{7C3CF595-D325-43B2-8AA1-440EDBFE5B49}" srcOrd="0" destOrd="0" presId="urn:microsoft.com/office/officeart/2005/8/layout/target3"/>
    <dgm:cxn modelId="{B612DF16-43DD-422E-982D-741960D67AB9}" type="presParOf" srcId="{4FE61DE5-46F8-4772-9C4E-251844D7A76A}" destId="{C6A1B4AC-21CA-46F3-BA88-797692BB741A}" srcOrd="1" destOrd="0" presId="urn:microsoft.com/office/officeart/2005/8/layout/target3"/>
    <dgm:cxn modelId="{90CBCAC8-277B-4A4D-8A2F-A7772CA98F7C}" type="presParOf" srcId="{4FE61DE5-46F8-4772-9C4E-251844D7A76A}" destId="{377D686A-BA24-4640-8272-F8B49B4EE34C}" srcOrd="2" destOrd="0" presId="urn:microsoft.com/office/officeart/2005/8/layout/target3"/>
    <dgm:cxn modelId="{D1163614-6BB8-4BB9-BB21-CCEE72D65BA4}" type="presParOf" srcId="{4FE61DE5-46F8-4772-9C4E-251844D7A76A}" destId="{6B2ADDD9-4D6E-4631-8832-AB288138918C}" srcOrd="3" destOrd="0" presId="urn:microsoft.com/office/officeart/2005/8/layout/target3"/>
    <dgm:cxn modelId="{557247D9-D39A-4E34-B1E9-19D338D60B72}" type="presParOf" srcId="{4FE61DE5-46F8-4772-9C4E-251844D7A76A}" destId="{236D8EA4-431D-46DF-BE2B-B9E927865C8A}" srcOrd="4" destOrd="0" presId="urn:microsoft.com/office/officeart/2005/8/layout/target3"/>
    <dgm:cxn modelId="{CBDBD382-4B7B-453E-A236-8E4C14F348C8}" type="presParOf" srcId="{4FE61DE5-46F8-4772-9C4E-251844D7A76A}" destId="{DBBC1C30-BC91-40A4-AEFF-D331D8A0FADC}" srcOrd="5" destOrd="0" presId="urn:microsoft.com/office/officeart/2005/8/layout/target3"/>
    <dgm:cxn modelId="{E4821808-5BBB-4E42-9254-E21A215F45DA}" type="presParOf" srcId="{4FE61DE5-46F8-4772-9C4E-251844D7A76A}" destId="{55769605-193E-4B5A-9C21-D28C66B9A48A}" srcOrd="6" destOrd="0" presId="urn:microsoft.com/office/officeart/2005/8/layout/target3"/>
    <dgm:cxn modelId="{293D55CE-2A92-4CCB-83B3-3A16E946145C}" type="presParOf" srcId="{4FE61DE5-46F8-4772-9C4E-251844D7A76A}" destId="{5221E5D6-73C9-49E5-AF35-9822D1B5209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D3C436-4D3D-4883-A50F-4BD1108123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57C918-A7D5-4456-8D30-08A5EBE277C4}">
      <dgm:prSet/>
      <dgm:spPr/>
      <dgm:t>
        <a:bodyPr/>
        <a:lstStyle/>
        <a:p>
          <a:pPr rtl="0"/>
          <a:r>
            <a:rPr lang="ru-RU"/>
            <a:t>Во-первых, оценивать в первую очередь то, что учащемуся удалось, что получилось, использовать отметку только для оценки результата деятельности, то есть того, что реально достигнуто, не ставить отметку в процессе становления того или иного знания-умения, то есть ситуаций, когда результат еще не достигнут. Применять для стимулирования процесса деятельности только словесную оценку.</a:t>
          </a:r>
        </a:p>
      </dgm:t>
    </dgm:pt>
    <dgm:pt modelId="{C0BFEE03-FE42-4B00-9210-B60E543D61CB}" type="parTrans" cxnId="{C8F28617-8AE9-4ECF-8B44-CB617947E644}">
      <dgm:prSet/>
      <dgm:spPr/>
      <dgm:t>
        <a:bodyPr/>
        <a:lstStyle/>
        <a:p>
          <a:endParaRPr lang="ru-RU"/>
        </a:p>
      </dgm:t>
    </dgm:pt>
    <dgm:pt modelId="{A7CB116C-D26D-4A15-A9D4-1DE98AF03DD9}" type="sibTrans" cxnId="{C8F28617-8AE9-4ECF-8B44-CB617947E644}">
      <dgm:prSet/>
      <dgm:spPr/>
      <dgm:t>
        <a:bodyPr/>
        <a:lstStyle/>
        <a:p>
          <a:endParaRPr lang="ru-RU"/>
        </a:p>
      </dgm:t>
    </dgm:pt>
    <dgm:pt modelId="{B94AB82B-2B61-41F4-978C-83E87D5967BB}">
      <dgm:prSet/>
      <dgm:spPr/>
      <dgm:t>
        <a:bodyPr/>
        <a:lstStyle/>
        <a:p>
          <a:pPr rtl="0"/>
          <a:r>
            <a:rPr lang="ru-RU"/>
            <a:t>Во-вторых, решать задачу развития самоконтроля и самооценки обучающегося, способность к планированию процесса решения задачи и предвидению трудностей, умения контролировать процесс и результат, соотносить их с поставленной целью.</a:t>
          </a:r>
        </a:p>
      </dgm:t>
    </dgm:pt>
    <dgm:pt modelId="{6D674BC8-0998-4817-8C4C-BC4A15D232E3}" type="parTrans" cxnId="{F6627312-613D-4E23-BAD6-EFF47669162D}">
      <dgm:prSet/>
      <dgm:spPr/>
      <dgm:t>
        <a:bodyPr/>
        <a:lstStyle/>
        <a:p>
          <a:endParaRPr lang="ru-RU"/>
        </a:p>
      </dgm:t>
    </dgm:pt>
    <dgm:pt modelId="{0B42A017-6CF3-49AD-B9A2-7359F35AF83C}" type="sibTrans" cxnId="{F6627312-613D-4E23-BAD6-EFF47669162D}">
      <dgm:prSet/>
      <dgm:spPr/>
      <dgm:t>
        <a:bodyPr/>
        <a:lstStyle/>
        <a:p>
          <a:endParaRPr lang="ru-RU"/>
        </a:p>
      </dgm:t>
    </dgm:pt>
    <dgm:pt modelId="{F3280382-6333-4EAA-A741-9F69035748C7}">
      <dgm:prSet/>
      <dgm:spPr/>
      <dgm:t>
        <a:bodyPr/>
        <a:lstStyle/>
        <a:p>
          <a:pPr rtl="0"/>
          <a:r>
            <a:rPr lang="ru-RU"/>
            <a:t>В-третьих, дать обучающемуся право на ошибку, оптимистически относиться к его достижениям. Реализация описанных подходов даст возможность преодолеть, а во многих случаях и предупредить возникновение трудностей обучения детей разного социального статуса</a:t>
          </a:r>
        </a:p>
      </dgm:t>
    </dgm:pt>
    <dgm:pt modelId="{F39C40B5-70E6-4402-A2E3-6527A38E5FF8}" type="parTrans" cxnId="{DE1B3684-4856-4210-B503-B36DF3818AD0}">
      <dgm:prSet/>
      <dgm:spPr/>
      <dgm:t>
        <a:bodyPr/>
        <a:lstStyle/>
        <a:p>
          <a:endParaRPr lang="ru-RU"/>
        </a:p>
      </dgm:t>
    </dgm:pt>
    <dgm:pt modelId="{5C0287C6-7738-4F97-828E-A20E687B03D1}" type="sibTrans" cxnId="{DE1B3684-4856-4210-B503-B36DF3818AD0}">
      <dgm:prSet/>
      <dgm:spPr/>
      <dgm:t>
        <a:bodyPr/>
        <a:lstStyle/>
        <a:p>
          <a:endParaRPr lang="ru-RU"/>
        </a:p>
      </dgm:t>
    </dgm:pt>
    <dgm:pt modelId="{41DE8A2F-F808-4FAF-BE72-9877E6952215}" type="pres">
      <dgm:prSet presAssocID="{3FD3C436-4D3D-4883-A50F-4BD1108123DA}" presName="linear" presStyleCnt="0">
        <dgm:presLayoutVars>
          <dgm:animLvl val="lvl"/>
          <dgm:resizeHandles val="exact"/>
        </dgm:presLayoutVars>
      </dgm:prSet>
      <dgm:spPr/>
    </dgm:pt>
    <dgm:pt modelId="{70B94EC5-2FF6-4906-BBAF-450AA444B3BE}" type="pres">
      <dgm:prSet presAssocID="{3357C918-A7D5-4456-8D30-08A5EBE277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391C4C-6AF7-40EB-9255-D08B829D966A}" type="pres">
      <dgm:prSet presAssocID="{A7CB116C-D26D-4A15-A9D4-1DE98AF03DD9}" presName="spacer" presStyleCnt="0"/>
      <dgm:spPr/>
    </dgm:pt>
    <dgm:pt modelId="{1DAA32D6-F179-4AF9-B42B-E983E3A25A9F}" type="pres">
      <dgm:prSet presAssocID="{B94AB82B-2B61-41F4-978C-83E87D5967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47B58C-4ABC-4289-BAA9-A120F589F25E}" type="pres">
      <dgm:prSet presAssocID="{0B42A017-6CF3-49AD-B9A2-7359F35AF83C}" presName="spacer" presStyleCnt="0"/>
      <dgm:spPr/>
    </dgm:pt>
    <dgm:pt modelId="{CB73C23A-9D3C-47E6-89A4-A931E1ABB67B}" type="pres">
      <dgm:prSet presAssocID="{F3280382-6333-4EAA-A741-9F69035748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627312-613D-4E23-BAD6-EFF47669162D}" srcId="{3FD3C436-4D3D-4883-A50F-4BD1108123DA}" destId="{B94AB82B-2B61-41F4-978C-83E87D5967BB}" srcOrd="1" destOrd="0" parTransId="{6D674BC8-0998-4817-8C4C-BC4A15D232E3}" sibTransId="{0B42A017-6CF3-49AD-B9A2-7359F35AF83C}"/>
    <dgm:cxn modelId="{C8F28617-8AE9-4ECF-8B44-CB617947E644}" srcId="{3FD3C436-4D3D-4883-A50F-4BD1108123DA}" destId="{3357C918-A7D5-4456-8D30-08A5EBE277C4}" srcOrd="0" destOrd="0" parTransId="{C0BFEE03-FE42-4B00-9210-B60E543D61CB}" sibTransId="{A7CB116C-D26D-4A15-A9D4-1DE98AF03DD9}"/>
    <dgm:cxn modelId="{92199A29-38B6-486F-8AD6-4719325205C1}" type="presOf" srcId="{F3280382-6333-4EAA-A741-9F69035748C7}" destId="{CB73C23A-9D3C-47E6-89A4-A931E1ABB67B}" srcOrd="0" destOrd="0" presId="urn:microsoft.com/office/officeart/2005/8/layout/vList2"/>
    <dgm:cxn modelId="{9951A62B-905F-4C58-9069-06B2075981F3}" type="presOf" srcId="{3357C918-A7D5-4456-8D30-08A5EBE277C4}" destId="{70B94EC5-2FF6-4906-BBAF-450AA444B3BE}" srcOrd="0" destOrd="0" presId="urn:microsoft.com/office/officeart/2005/8/layout/vList2"/>
    <dgm:cxn modelId="{DE1B3684-4856-4210-B503-B36DF3818AD0}" srcId="{3FD3C436-4D3D-4883-A50F-4BD1108123DA}" destId="{F3280382-6333-4EAA-A741-9F69035748C7}" srcOrd="2" destOrd="0" parTransId="{F39C40B5-70E6-4402-A2E3-6527A38E5FF8}" sibTransId="{5C0287C6-7738-4F97-828E-A20E687B03D1}"/>
    <dgm:cxn modelId="{88A48DDA-823C-41E9-ABA4-4BC37D91A995}" type="presOf" srcId="{3FD3C436-4D3D-4883-A50F-4BD1108123DA}" destId="{41DE8A2F-F808-4FAF-BE72-9877E6952215}" srcOrd="0" destOrd="0" presId="urn:microsoft.com/office/officeart/2005/8/layout/vList2"/>
    <dgm:cxn modelId="{71C07FEE-2BD9-4AD0-8B90-5C67AA4D835E}" type="presOf" srcId="{B94AB82B-2B61-41F4-978C-83E87D5967BB}" destId="{1DAA32D6-F179-4AF9-B42B-E983E3A25A9F}" srcOrd="0" destOrd="0" presId="urn:microsoft.com/office/officeart/2005/8/layout/vList2"/>
    <dgm:cxn modelId="{0C09CD35-BD2A-44D6-A25B-397026216052}" type="presParOf" srcId="{41DE8A2F-F808-4FAF-BE72-9877E6952215}" destId="{70B94EC5-2FF6-4906-BBAF-450AA444B3BE}" srcOrd="0" destOrd="0" presId="urn:microsoft.com/office/officeart/2005/8/layout/vList2"/>
    <dgm:cxn modelId="{B2B8633A-30B5-4179-93ED-D8506BBE437A}" type="presParOf" srcId="{41DE8A2F-F808-4FAF-BE72-9877E6952215}" destId="{09391C4C-6AF7-40EB-9255-D08B829D966A}" srcOrd="1" destOrd="0" presId="urn:microsoft.com/office/officeart/2005/8/layout/vList2"/>
    <dgm:cxn modelId="{A31D424C-40F1-4653-8399-4A764037D26F}" type="presParOf" srcId="{41DE8A2F-F808-4FAF-BE72-9877E6952215}" destId="{1DAA32D6-F179-4AF9-B42B-E983E3A25A9F}" srcOrd="2" destOrd="0" presId="urn:microsoft.com/office/officeart/2005/8/layout/vList2"/>
    <dgm:cxn modelId="{9BDE8F8E-ADAC-4BC6-AECA-0E954C65EFFA}" type="presParOf" srcId="{41DE8A2F-F808-4FAF-BE72-9877E6952215}" destId="{5B47B58C-4ABC-4289-BAA9-A120F589F25E}" srcOrd="3" destOrd="0" presId="urn:microsoft.com/office/officeart/2005/8/layout/vList2"/>
    <dgm:cxn modelId="{72488612-D4FE-4B42-B682-AF61D6E43C87}" type="presParOf" srcId="{41DE8A2F-F808-4FAF-BE72-9877E6952215}" destId="{CB73C23A-9D3C-47E6-89A4-A931E1ABB6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C70F1-D1AA-4DEA-8307-58BB45580BD6}">
      <dgm:prSet/>
      <dgm:spPr/>
      <dgm:t>
        <a:bodyPr/>
        <a:lstStyle/>
        <a:p>
          <a:pPr rtl="0"/>
          <a:r>
            <a:rPr lang="ru-RU" dirty="0"/>
            <a:t>Комитет образования администрации Кировского муниципального района Ленинградской области </a:t>
          </a: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/>
      <dgm:spPr/>
      <dgm:t>
        <a:bodyPr/>
        <a:lstStyle/>
        <a:p>
          <a:pPr rtl="0"/>
          <a:r>
            <a:rPr lang="ru-RU" dirty="0"/>
            <a:t>Муниципальная информационно-методическая служба </a:t>
          </a: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/>
      <dgm:spPr/>
      <dgm:t>
        <a:bodyPr/>
        <a:lstStyle/>
        <a:p>
          <a:pPr rtl="0"/>
          <a:r>
            <a:rPr lang="ru-RU" dirty="0"/>
            <a:t>тел. +7 (81362) 21-469</a:t>
          </a: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/>
      <dgm:spPr/>
      <dgm:t>
        <a:bodyPr/>
        <a:lstStyle/>
        <a:p>
          <a:pPr rtl="0"/>
          <a:r>
            <a:rPr lang="en-US" dirty="0"/>
            <a:t>kirovsk-metod@kirovsk-reg.ru</a:t>
          </a:r>
          <a:endParaRPr lang="ru-RU" dirty="0"/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</dgm:pt>
    <dgm:pt modelId="{F1713183-7A9C-413F-A1DB-4B7E28921AF8}" type="pres">
      <dgm:prSet presAssocID="{7F5C70F1-D1AA-4DEA-8307-58BB45580BD6}" presName="composite" presStyleCnt="0"/>
      <dgm:spPr/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</dgm:pt>
    <dgm:pt modelId="{3B630D8D-709C-4FEF-A0F6-EEA80204ADAC}" type="pres">
      <dgm:prSet presAssocID="{6D729798-775F-4C03-A224-BB1CD33D2C56}" presName="spacing" presStyleCnt="0"/>
      <dgm:spPr/>
    </dgm:pt>
    <dgm:pt modelId="{27AAE3EC-5107-4516-94D4-6B025EA3F2B0}" type="pres">
      <dgm:prSet presAssocID="{4824EED4-7C6A-4EBF-86D7-CAEF0BBC25B2}" presName="composite" presStyleCnt="0"/>
      <dgm:spPr/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</dgm:pt>
    <dgm:pt modelId="{2AE16B1E-CC79-4C65-8089-61CE6C536CB4}" type="pres">
      <dgm:prSet presAssocID="{077B7CA4-4C33-47C1-8F0D-0EF77EDBEB9D}" presName="spacing" presStyleCnt="0"/>
      <dgm:spPr/>
    </dgm:pt>
    <dgm:pt modelId="{C987AF50-1D92-43CA-934B-CC1597D4F534}" type="pres">
      <dgm:prSet presAssocID="{575FCBE3-155E-4630-A8AF-4AD407698C63}" presName="composite" presStyleCnt="0"/>
      <dgm:spPr/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</dgm:pt>
    <dgm:pt modelId="{1EA1967B-9C30-4B1B-9C0B-D6F6C40032D2}" type="pres">
      <dgm:prSet presAssocID="{E343D994-2D41-45E6-9558-8DB98A0C2615}" presName="spacing" presStyleCnt="0"/>
      <dgm:spPr/>
    </dgm:pt>
    <dgm:pt modelId="{89C63A61-2125-4C0A-88A5-4736F3FA908D}" type="pres">
      <dgm:prSet presAssocID="{E482FF39-FD55-4893-93BF-52C944B3F4CB}" presName="composite" presStyleCnt="0"/>
      <dgm:spPr/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</dgm:pt>
  </dgm:ptLst>
  <dgm:cxnLst>
    <dgm:cxn modelId="{C248D305-3E3D-4F06-9CF9-329A254142BB}" type="presOf" srcId="{7F5C70F1-D1AA-4DEA-8307-58BB45580BD6}" destId="{8F8DDFFB-6FD2-4DF9-8F69-6947464F444C}" srcOrd="0" destOrd="0" presId="urn:microsoft.com/office/officeart/2005/8/layout/vList3"/>
    <dgm:cxn modelId="{2EE33E09-F3A2-49D4-8C0B-201C078DDAF7}" type="presOf" srcId="{4824EED4-7C6A-4EBF-86D7-CAEF0BBC25B2}" destId="{1EFCC234-AB7E-438E-9D86-7D57F10F6D14}" srcOrd="0" destOrd="0" presId="urn:microsoft.com/office/officeart/2005/8/layout/vList3"/>
    <dgm:cxn modelId="{10226C6F-6620-4B6B-BF0A-52B4D37A2734}" type="presOf" srcId="{28DDBF29-75FF-4973-A2C8-CDE350A2884D}" destId="{F5264D55-CFE3-412B-B43C-9AC648F3AFD0}" srcOrd="0" destOrd="0" presId="urn:microsoft.com/office/officeart/2005/8/layout/vList3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604010DF-020B-4923-8608-C0BE82C82761}" type="presOf" srcId="{575FCBE3-155E-4630-A8AF-4AD407698C63}" destId="{28A26DEF-42BC-4BD2-98D4-00BFD169DF6D}" srcOrd="0" destOrd="0" presId="urn:microsoft.com/office/officeart/2005/8/layout/vList3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105895E6-E27B-4EB0-8E17-52F99DA0FA3E}" type="presOf" srcId="{E482FF39-FD55-4893-93BF-52C944B3F4CB}" destId="{BF4F86D8-6131-4EF3-8060-90BA941BA9E6}" srcOrd="0" destOrd="0" presId="urn:microsoft.com/office/officeart/2005/8/layout/vList3"/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EAAA803-6517-4763-A1D0-ED0337E93BDC}" type="presParOf" srcId="{F5264D55-CFE3-412B-B43C-9AC648F3AFD0}" destId="{F1713183-7A9C-413F-A1DB-4B7E28921AF8}" srcOrd="0" destOrd="0" presId="urn:microsoft.com/office/officeart/2005/8/layout/vList3"/>
    <dgm:cxn modelId="{9F6F1E8E-12D9-4253-8DB8-58E1BDB64BF5}" type="presParOf" srcId="{F1713183-7A9C-413F-A1DB-4B7E28921AF8}" destId="{FC0D725E-3AEC-45D5-B9BB-22E19B317A97}" srcOrd="0" destOrd="0" presId="urn:microsoft.com/office/officeart/2005/8/layout/vList3"/>
    <dgm:cxn modelId="{AF3988F6-0427-4B50-91E9-9B6CA9F36344}" type="presParOf" srcId="{F1713183-7A9C-413F-A1DB-4B7E28921AF8}" destId="{8F8DDFFB-6FD2-4DF9-8F69-6947464F444C}" srcOrd="1" destOrd="0" presId="urn:microsoft.com/office/officeart/2005/8/layout/vList3"/>
    <dgm:cxn modelId="{362FF5E6-4853-41D6-866D-0C2247292407}" type="presParOf" srcId="{F5264D55-CFE3-412B-B43C-9AC648F3AFD0}" destId="{3B630D8D-709C-4FEF-A0F6-EEA80204ADAC}" srcOrd="1" destOrd="0" presId="urn:microsoft.com/office/officeart/2005/8/layout/vList3"/>
    <dgm:cxn modelId="{7C85A32F-0F2E-441D-8A0F-B5CE6D7F73B4}" type="presParOf" srcId="{F5264D55-CFE3-412B-B43C-9AC648F3AFD0}" destId="{27AAE3EC-5107-4516-94D4-6B025EA3F2B0}" srcOrd="2" destOrd="0" presId="urn:microsoft.com/office/officeart/2005/8/layout/vList3"/>
    <dgm:cxn modelId="{50187453-BF59-49A5-9042-939D25CCFBF7}" type="presParOf" srcId="{27AAE3EC-5107-4516-94D4-6B025EA3F2B0}" destId="{E8893F74-4458-428A-BCBC-CAE72F3B3CC4}" srcOrd="0" destOrd="0" presId="urn:microsoft.com/office/officeart/2005/8/layout/vList3"/>
    <dgm:cxn modelId="{92387629-DD27-4D55-B16E-58003BB1E0F7}" type="presParOf" srcId="{27AAE3EC-5107-4516-94D4-6B025EA3F2B0}" destId="{1EFCC234-AB7E-438E-9D86-7D57F10F6D14}" srcOrd="1" destOrd="0" presId="urn:microsoft.com/office/officeart/2005/8/layout/vList3"/>
    <dgm:cxn modelId="{6E37A531-675D-43BB-AEE7-8F96AEE92F60}" type="presParOf" srcId="{F5264D55-CFE3-412B-B43C-9AC648F3AFD0}" destId="{2AE16B1E-CC79-4C65-8089-61CE6C536CB4}" srcOrd="3" destOrd="0" presId="urn:microsoft.com/office/officeart/2005/8/layout/vList3"/>
    <dgm:cxn modelId="{D74F02FD-D2DF-4890-8D30-D87FD5B5FDDD}" type="presParOf" srcId="{F5264D55-CFE3-412B-B43C-9AC648F3AFD0}" destId="{C987AF50-1D92-43CA-934B-CC1597D4F534}" srcOrd="4" destOrd="0" presId="urn:microsoft.com/office/officeart/2005/8/layout/vList3"/>
    <dgm:cxn modelId="{BAA3A3BC-E0C3-41A0-BB4E-BC421D7E396C}" type="presParOf" srcId="{C987AF50-1D92-43CA-934B-CC1597D4F534}" destId="{708F2F1B-5AAE-426A-940F-4FAA224CB914}" srcOrd="0" destOrd="0" presId="urn:microsoft.com/office/officeart/2005/8/layout/vList3"/>
    <dgm:cxn modelId="{8CBBE64B-18B5-48C9-8B32-6A04795BF437}" type="presParOf" srcId="{C987AF50-1D92-43CA-934B-CC1597D4F534}" destId="{28A26DEF-42BC-4BD2-98D4-00BFD169DF6D}" srcOrd="1" destOrd="0" presId="urn:microsoft.com/office/officeart/2005/8/layout/vList3"/>
    <dgm:cxn modelId="{D1643638-B787-4BE8-B6F8-86A017EE4EDE}" type="presParOf" srcId="{F5264D55-CFE3-412B-B43C-9AC648F3AFD0}" destId="{1EA1967B-9C30-4B1B-9C0B-D6F6C40032D2}" srcOrd="5" destOrd="0" presId="urn:microsoft.com/office/officeart/2005/8/layout/vList3"/>
    <dgm:cxn modelId="{1750CD0D-2A1B-4DE9-B9C9-F5384E3E7EDD}" type="presParOf" srcId="{F5264D55-CFE3-412B-B43C-9AC648F3AFD0}" destId="{89C63A61-2125-4C0A-88A5-4736F3FA908D}" srcOrd="6" destOrd="0" presId="urn:microsoft.com/office/officeart/2005/8/layout/vList3"/>
    <dgm:cxn modelId="{0A379D09-4C97-42FA-9EAE-27228907E44D}" type="presParOf" srcId="{89C63A61-2125-4C0A-88A5-4736F3FA908D}" destId="{F01B8390-848D-4718-AE5B-23111CDD2C6D}" srcOrd="0" destOrd="0" presId="urn:microsoft.com/office/officeart/2005/8/layout/vList3"/>
    <dgm:cxn modelId="{0FA9B39A-6D35-42A2-9650-878176BBFCCB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BC984-F0F6-49E6-92AE-5DB40B52BADB}">
      <dsp:nvSpPr>
        <dsp:cNvPr id="0" name=""/>
        <dsp:cNvSpPr/>
      </dsp:nvSpPr>
      <dsp:spPr>
        <a:xfrm>
          <a:off x="0" y="129329"/>
          <a:ext cx="8229600" cy="1391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Предлагаем обсудить…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Что провоцирует возникновение обсудить трудностей при изучении учебных предметов?</a:t>
          </a:r>
        </a:p>
      </dsp:txBody>
      <dsp:txXfrm>
        <a:off x="67938" y="197267"/>
        <a:ext cx="8093724" cy="1255838"/>
      </dsp:txXfrm>
    </dsp:sp>
    <dsp:sp modelId="{5FE096BC-2769-41E8-B98F-905725C85217}">
      <dsp:nvSpPr>
        <dsp:cNvPr id="0" name=""/>
        <dsp:cNvSpPr/>
      </dsp:nvSpPr>
      <dsp:spPr>
        <a:xfrm>
          <a:off x="0" y="1567124"/>
          <a:ext cx="8229600" cy="1391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Современный учитель, </a:t>
          </a:r>
          <a:r>
            <a:rPr lang="ru-RU" sz="1600" u="sng" kern="1200" dirty="0"/>
            <a:t>к сожалению</a:t>
          </a:r>
          <a:r>
            <a:rPr lang="ru-RU" sz="1600" kern="1200" dirty="0"/>
            <a:t>, ищет причины неуспеваемости обучающихся, их нередко устойчивого отрицательного отношения к учебному предмету, </a:t>
          </a:r>
          <a:r>
            <a:rPr lang="ru-RU" sz="1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во-первых, в них самих </a:t>
          </a:r>
          <a:r>
            <a:rPr lang="ru-RU" sz="1600" kern="1200" dirty="0"/>
            <a:t>(«невнимательны», «не учат», «ленятся», «постоянно где-то витают…»), </a:t>
          </a:r>
          <a:r>
            <a:rPr lang="ru-RU" sz="1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во-вторых, в неблагополучных внешних условиях</a:t>
          </a:r>
          <a:r>
            <a:rPr lang="ru-RU" sz="1600" kern="1200" dirty="0"/>
            <a:t> («семья трудная», «не оказывают помощь», «никто дома не контролирует»)</a:t>
          </a:r>
        </a:p>
      </dsp:txBody>
      <dsp:txXfrm>
        <a:off x="67938" y="1635062"/>
        <a:ext cx="8093724" cy="1255838"/>
      </dsp:txXfrm>
    </dsp:sp>
    <dsp:sp modelId="{8EA1C1F9-520A-44C2-ADC7-D12EE9E0F8E4}">
      <dsp:nvSpPr>
        <dsp:cNvPr id="0" name=""/>
        <dsp:cNvSpPr/>
      </dsp:nvSpPr>
      <dsp:spPr>
        <a:xfrm>
          <a:off x="0" y="3040489"/>
          <a:ext cx="8229600" cy="1391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Нам сегодня нужно оценить педагогические причины того, почему в процессе обучения и учения у ученика возникают ошибки, проблемы и трудности, и научить его преодолевать их самостоятельно. </a:t>
          </a:r>
        </a:p>
      </dsp:txBody>
      <dsp:txXfrm>
        <a:off x="67938" y="3108427"/>
        <a:ext cx="8093724" cy="1255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EEAC-AA75-4597-8C68-AC296825044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7CF3-A283-4D0C-BD2A-969936E80381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дети с ограниченными возможностями здоровья; </a:t>
          </a:r>
        </a:p>
      </dsp:txBody>
      <dsp:txXfrm>
        <a:off x="92494" y="1446164"/>
        <a:ext cx="1804299" cy="1633633"/>
      </dsp:txXfrm>
    </dsp:sp>
    <dsp:sp modelId="{81294C6E-8F4F-4B00-8EEE-540CA84AAF09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дети со склонностью к девиантному поведению; </a:t>
          </a:r>
        </a:p>
      </dsp:txBody>
      <dsp:txXfrm>
        <a:off x="2172598" y="1446164"/>
        <a:ext cx="1804299" cy="1633633"/>
      </dsp:txXfrm>
    </dsp:sp>
    <dsp:sp modelId="{2463E074-8BAE-419D-8E5B-C70AF05BD7D4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дети с трудностями адаптации к обучению и к учебному коллективу;</a:t>
          </a:r>
        </a:p>
      </dsp:txBody>
      <dsp:txXfrm>
        <a:off x="4252702" y="1446164"/>
        <a:ext cx="1804299" cy="1633633"/>
      </dsp:txXfrm>
    </dsp:sp>
    <dsp:sp modelId="{AF65B478-6A2F-4BAF-9DE2-0A760EC13862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дети мигрантов. </a:t>
          </a:r>
        </a:p>
      </dsp:txBody>
      <dsp:txXfrm>
        <a:off x="6332806" y="1446164"/>
        <a:ext cx="1804299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F595-D325-43B2-8AA1-440EDBFE5B4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686A-BA24-4640-8272-F8B49B4EE34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соответствии с Федеральным законом «Об образовании в Российской Федерации» обучающийся с ограниченными возможностями здоровья (ОВЗ) – это «физическое лицо, имеющее недостатки в физическом и (или) психологическом развитии, подтвержденные психолого-</a:t>
          </a:r>
          <a:r>
            <a:rPr lang="ru-RU" sz="1800" kern="1200" dirty="0" err="1"/>
            <a:t>медикопедагогической</a:t>
          </a:r>
          <a:r>
            <a:rPr lang="ru-RU" sz="1800" kern="1200" dirty="0"/>
            <a:t> комиссией и препятствующие получению образования без создания специальных условий» 4 (статья 2, п.16). </a:t>
          </a:r>
        </a:p>
      </dsp:txBody>
      <dsp:txXfrm>
        <a:off x="2262981" y="0"/>
        <a:ext cx="5966618" cy="2149832"/>
      </dsp:txXfrm>
    </dsp:sp>
    <dsp:sp modelId="{236D8EA4-431D-46DF-BE2B-B9E927865C8A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C1C30-BC91-40A4-AEFF-D331D8A0FADC}">
      <dsp:nvSpPr>
        <dsp:cNvPr id="0" name=""/>
        <dsp:cNvSpPr/>
      </dsp:nvSpPr>
      <dsp:spPr>
        <a:xfrm>
          <a:off x="2262981" y="2141835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 этой группе обучающихся относят детей, состояние которых не позволяет им обучаться без специальных условий организации образовательного процесса.</a:t>
          </a:r>
        </a:p>
      </dsp:txBody>
      <dsp:txXfrm>
        <a:off x="2262981" y="2141835"/>
        <a:ext cx="5966618" cy="2149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94EC5-2FF6-4906-BBAF-450AA444B3BE}">
      <dsp:nvSpPr>
        <dsp:cNvPr id="0" name=""/>
        <dsp:cNvSpPr/>
      </dsp:nvSpPr>
      <dsp:spPr>
        <a:xfrm>
          <a:off x="0" y="6231"/>
          <a:ext cx="82296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Во-первых, оценивать в первую очередь то, что учащемуся удалось, что получилось, использовать отметку только для оценки результата деятельности, то есть того, что реально достигнуто, не ставить отметку в процессе становления того или иного знания-умения, то есть ситуаций, когда результат еще не достигнут. Применять для стимулирования процесса деятельности только словесную оценку.</a:t>
          </a:r>
        </a:p>
      </dsp:txBody>
      <dsp:txXfrm>
        <a:off x="71850" y="78081"/>
        <a:ext cx="8085900" cy="1328160"/>
      </dsp:txXfrm>
    </dsp:sp>
    <dsp:sp modelId="{1DAA32D6-F179-4AF9-B42B-E983E3A25A9F}">
      <dsp:nvSpPr>
        <dsp:cNvPr id="0" name=""/>
        <dsp:cNvSpPr/>
      </dsp:nvSpPr>
      <dsp:spPr>
        <a:xfrm>
          <a:off x="0" y="1527051"/>
          <a:ext cx="82296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Во-вторых, решать задачу развития самоконтроля и самооценки обучающегося, способность к планированию процесса решения задачи и предвидению трудностей, умения контролировать процесс и результат, соотносить их с поставленной целью.</a:t>
          </a:r>
        </a:p>
      </dsp:txBody>
      <dsp:txXfrm>
        <a:off x="71850" y="1598901"/>
        <a:ext cx="8085900" cy="1328160"/>
      </dsp:txXfrm>
    </dsp:sp>
    <dsp:sp modelId="{CB73C23A-9D3C-47E6-89A4-A931E1ABB67B}">
      <dsp:nvSpPr>
        <dsp:cNvPr id="0" name=""/>
        <dsp:cNvSpPr/>
      </dsp:nvSpPr>
      <dsp:spPr>
        <a:xfrm>
          <a:off x="0" y="3047871"/>
          <a:ext cx="82296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В-третьих, дать обучающемуся право на ошибку, оптимистически относиться к его достижениям. Реализация описанных подходов даст возможность преодолеть, а во многих случаях и предупредить возникновение трудностей обучения детей разного социального статуса</a:t>
          </a:r>
        </a:p>
      </dsp:txBody>
      <dsp:txXfrm>
        <a:off x="71850" y="3119721"/>
        <a:ext cx="8085900" cy="132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586694" y="1047"/>
          <a:ext cx="5659040" cy="6451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Комитет образования администрации Кировского муниципального района Ленинградской области </a:t>
          </a:r>
        </a:p>
      </dsp:txBody>
      <dsp:txXfrm rot="10800000">
        <a:off x="1747991" y="1047"/>
        <a:ext cx="5497743" cy="645187"/>
      </dsp:txXfrm>
    </dsp:sp>
    <dsp:sp modelId="{FC0D725E-3AEC-45D5-B9BB-22E19B317A97}">
      <dsp:nvSpPr>
        <dsp:cNvPr id="0" name=""/>
        <dsp:cNvSpPr/>
      </dsp:nvSpPr>
      <dsp:spPr>
        <a:xfrm>
          <a:off x="1264100" y="1047"/>
          <a:ext cx="645187" cy="6451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586694" y="822246"/>
          <a:ext cx="5659040" cy="6451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Муниципальная информационно-методическая служба </a:t>
          </a:r>
        </a:p>
      </dsp:txBody>
      <dsp:txXfrm rot="10800000">
        <a:off x="1747991" y="822246"/>
        <a:ext cx="5497743" cy="645187"/>
      </dsp:txXfrm>
    </dsp:sp>
    <dsp:sp modelId="{E8893F74-4458-428A-BCBC-CAE72F3B3CC4}">
      <dsp:nvSpPr>
        <dsp:cNvPr id="0" name=""/>
        <dsp:cNvSpPr/>
      </dsp:nvSpPr>
      <dsp:spPr>
        <a:xfrm>
          <a:off x="1264100" y="822246"/>
          <a:ext cx="645187" cy="6451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594539" y="1643446"/>
          <a:ext cx="5659040" cy="6451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тел. +7 (81362) 21-469</a:t>
          </a:r>
        </a:p>
      </dsp:txBody>
      <dsp:txXfrm rot="10800000">
        <a:off x="1755836" y="1643446"/>
        <a:ext cx="5497743" cy="645187"/>
      </dsp:txXfrm>
    </dsp:sp>
    <dsp:sp modelId="{708F2F1B-5AAE-426A-940F-4FAA224CB914}">
      <dsp:nvSpPr>
        <dsp:cNvPr id="0" name=""/>
        <dsp:cNvSpPr/>
      </dsp:nvSpPr>
      <dsp:spPr>
        <a:xfrm>
          <a:off x="1256255" y="1724097"/>
          <a:ext cx="676569" cy="4838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586694" y="2464645"/>
          <a:ext cx="5659040" cy="6451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kirovsk-metod@kirovsk-reg.ru</a:t>
          </a:r>
          <a:endParaRPr lang="ru-RU" sz="1800" kern="1200" dirty="0"/>
        </a:p>
      </dsp:txBody>
      <dsp:txXfrm rot="10800000">
        <a:off x="1747991" y="2464645"/>
        <a:ext cx="5497743" cy="645187"/>
      </dsp:txXfrm>
    </dsp:sp>
    <dsp:sp modelId="{F01B8390-848D-4718-AE5B-23111CDD2C6D}">
      <dsp:nvSpPr>
        <dsp:cNvPr id="0" name=""/>
        <dsp:cNvSpPr/>
      </dsp:nvSpPr>
      <dsp:spPr>
        <a:xfrm>
          <a:off x="1248409" y="2421256"/>
          <a:ext cx="645187" cy="6451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F94C-6E04-48A5-908A-643846EF9FC4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87CE7-F27F-4DE0-A881-D116A9FC3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7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7CE7-F27F-4DE0-A881-D116A9FC3C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5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83568" y="2060848"/>
            <a:ext cx="7848872" cy="3744416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3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6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37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8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0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6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E663-FDFB-400B-A601-FE028EFFE5C8}" type="datetimeFigureOut">
              <a:rPr lang="ru-RU" smtClean="0"/>
              <a:t>06.09.2023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637C-CC8D-4D55-BE1C-A75839E673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5089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http://presentation-creation.ru/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ofilaktika_i_korrekciya_1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soo.ru/download/135?hash=1317aae28ccdcd6a28c49ea8420e697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soo.ru/download/315?hash=17016e4c18e746a874c701e7602a50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ipi.ru/metodicheskaya-kopil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8544051851?pwd=eGxTWmtwa3Bia0lWQTY4VVF6bFpwZz09" TargetMode="External"/><Relationship Id="rId2" Type="http://schemas.openxmlformats.org/officeDocument/2006/relationships/hyperlink" Target="https://forms.gle/ukXnR6iSLrhykFEz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s://fgosreestr.ru/" TargetMode="External"/><Relationship Id="rId7" Type="http://schemas.openxmlformats.org/officeDocument/2006/relationships/diagramQuickStyle" Target="../diagrams/quickStyle5.xm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https://fipi.ru/" TargetMode="External"/><Relationship Id="rId9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oo.ru/Primernie_rabochie_progra_0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Primernie_rabochie_progra_1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soo.ru/Primernie_rabochie_progra_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soo.ru/Vneurochnaya_deyatelnost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gosreestr.ru/?edl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gosreestr.ru/?edl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230425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Практико-ориентированный семинар: «Создание необходимых условий реализации примерной программы  и управление профилактикой и устранением трудностей у обучающихся».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89240"/>
            <a:ext cx="4104456" cy="936104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ШНОР и ШФЗР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877272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kern="0" dirty="0">
                <a:solidFill>
                  <a:srgbClr val="FFFF00"/>
                </a:solidFill>
                <a:latin typeface="Microsoft Sans Serif"/>
              </a:rPr>
              <a:t>17.11.2022 год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FFFF00"/>
                </a:solidFill>
                <a:latin typeface="Microsoft Sans Serif"/>
              </a:rPr>
              <a:t>Zoom-</a:t>
            </a:r>
            <a:r>
              <a:rPr lang="ru-RU" sz="2200" kern="0" dirty="0">
                <a:solidFill>
                  <a:srgbClr val="FFFF00"/>
                </a:solidFill>
                <a:latin typeface="Microsoft Sans Serif"/>
              </a:rPr>
              <a:t>конференция </a:t>
            </a:r>
          </a:p>
        </p:txBody>
      </p:sp>
      <p:pic>
        <p:nvPicPr>
          <p:cNvPr id="5" name="Picture 4" descr="https://alfabankinfo.com/wp-content/uploads/2018/08/problemy_2_09130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28" y="116632"/>
            <a:ext cx="2448272" cy="16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9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Связанные записи…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4508"/>
            <a:ext cx="8229600" cy="43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0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Ознакомление с материалами ФГБНУ «ИСРО РАО»</a:t>
            </a:r>
            <a:r>
              <a:rPr lang="en-US" dirty="0"/>
              <a:t> </a:t>
            </a:r>
            <a:r>
              <a:rPr lang="en-US" sz="2700" dirty="0">
                <a:hlinkClick r:id="rId3"/>
              </a:rPr>
              <a:t>https://edsoo.ru/Profilaktika_i_korrekciya_13.htm</a:t>
            </a:r>
            <a:r>
              <a:rPr lang="ru-RU" sz="2700" dirty="0"/>
              <a:t> 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2508250" y="2014538"/>
            <a:ext cx="3830638" cy="389731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44800" y="2338388"/>
            <a:ext cx="3162300" cy="3232150"/>
            <a:chOff x="1632" y="1333"/>
            <a:chExt cx="2501" cy="2555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39327" y="1575183"/>
            <a:ext cx="1074738" cy="1050925"/>
            <a:chOff x="480" y="1200"/>
            <a:chExt cx="1042" cy="1019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" name="Picture 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pic>
          <p:nvPicPr>
            <p:cNvPr id="9" name="Picture 1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2" name="Text Box 12"/>
          <p:cNvSpPr txBox="1">
            <a:spLocks noChangeArrowheads="1"/>
          </p:cNvSpPr>
          <p:nvPr/>
        </p:nvSpPr>
        <p:spPr bwMode="white">
          <a:xfrm>
            <a:off x="6516216" y="3973597"/>
            <a:ext cx="114667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B0F0"/>
                </a:solidFill>
              </a:rPr>
              <a:t>file:///C:/Users/</a:t>
            </a:r>
            <a:r>
              <a:rPr lang="ru-RU" sz="1400" b="1" dirty="0">
                <a:solidFill>
                  <a:srgbClr val="00B0F0"/>
                </a:solidFill>
              </a:rPr>
              <a:t>Светлана/</a:t>
            </a:r>
            <a:r>
              <a:rPr lang="en-US" sz="1400" b="1" dirty="0">
                <a:solidFill>
                  <a:srgbClr val="00B0F0"/>
                </a:solidFill>
              </a:rPr>
              <a:t>Downloads/</a:t>
            </a:r>
            <a:r>
              <a:rPr lang="ru-RU" sz="1400" b="1" dirty="0">
                <a:solidFill>
                  <a:srgbClr val="00B0F0"/>
                </a:solidFill>
              </a:rPr>
              <a:t>Трудности%20в%20обучении-соц%20группы.</a:t>
            </a:r>
            <a:r>
              <a:rPr lang="en-US" sz="1400" b="1" dirty="0" err="1">
                <a:solidFill>
                  <a:srgbClr val="00B0F0"/>
                </a:solidFill>
              </a:rPr>
              <a:t>pdf</a:t>
            </a:r>
            <a:endParaRPr lang="en-US" sz="1400" b="1" dirty="0">
              <a:solidFill>
                <a:srgbClr val="00B0F0"/>
              </a:solidFill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939327" y="5268912"/>
            <a:ext cx="1074738" cy="1050925"/>
            <a:chOff x="480" y="1200"/>
            <a:chExt cx="1042" cy="1019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" name="Picture 1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" name="Picture 1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847083" y="3598741"/>
            <a:ext cx="122723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B0F0"/>
                </a:solidFill>
              </a:rPr>
              <a:t>file:///C:/Users/</a:t>
            </a:r>
            <a:r>
              <a:rPr lang="ru-RU" sz="1200" b="1" dirty="0">
                <a:solidFill>
                  <a:srgbClr val="00B0F0"/>
                </a:solidFill>
              </a:rPr>
              <a:t>Светлана/</a:t>
            </a:r>
            <a:r>
              <a:rPr lang="en-US" sz="1200" b="1" dirty="0">
                <a:solidFill>
                  <a:srgbClr val="00B0F0"/>
                </a:solidFill>
              </a:rPr>
              <a:t>Downloads/</a:t>
            </a:r>
            <a:r>
              <a:rPr lang="ru-RU" sz="1200" b="1" dirty="0">
                <a:solidFill>
                  <a:srgbClr val="00B0F0"/>
                </a:solidFill>
              </a:rPr>
              <a:t>Работа%20с%20детьми,%20испытывающими%20трудности%20при%20изучении%20учебных%20предметов.</a:t>
            </a:r>
            <a:r>
              <a:rPr lang="en-US" sz="1200" b="1" dirty="0" err="1">
                <a:solidFill>
                  <a:srgbClr val="00B0F0"/>
                </a:solidFill>
              </a:rPr>
              <a:t>pdf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5526088" y="3669180"/>
            <a:ext cx="123075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</a:rPr>
              <a:t>Вставить текст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32" name="WordArt 32"/>
          <p:cNvSpPr>
            <a:spLocks noChangeArrowheads="1" noChangeShapeType="1" noTextEdit="1"/>
          </p:cNvSpPr>
          <p:nvPr/>
        </p:nvSpPr>
        <p:spPr bwMode="black">
          <a:xfrm>
            <a:off x="3321050" y="2857500"/>
            <a:ext cx="2197100" cy="2028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83294"/>
              </a:avLst>
            </a:prstTxWarp>
          </a:bodyPr>
          <a:lstStyle/>
          <a:p>
            <a:r>
              <a:rPr lang="ru-RU" dirty="0"/>
              <a:t>   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3" name="WordArt 33"/>
          <p:cNvSpPr>
            <a:spLocks noChangeArrowheads="1" noChangeShapeType="1" noTextEdit="1"/>
          </p:cNvSpPr>
          <p:nvPr/>
        </p:nvSpPr>
        <p:spPr bwMode="black">
          <a:xfrm>
            <a:off x="3336197" y="2945279"/>
            <a:ext cx="2197100" cy="20288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35312"/>
              </a:avLst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898" y="2406670"/>
            <a:ext cx="2206625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«Работа с детьми особых образовательных потребностей»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662409" y="2548473"/>
            <a:ext cx="2206625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«Работа с детьми, испытывающими трудности при изучении учебных предметов»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17" y="2014538"/>
            <a:ext cx="4316758" cy="340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0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В 2021 году по заданию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ФГБНУ «Институт стратегии развития образования Российской академии образования» провел </a:t>
            </a:r>
            <a:r>
              <a:rPr lang="ru-RU" sz="2400" i="1" dirty="0">
                <a:solidFill>
                  <a:srgbClr val="FF0000"/>
                </a:solidFill>
              </a:rPr>
              <a:t>педагогическую диагностику </a:t>
            </a:r>
            <a:r>
              <a:rPr lang="ru-RU" sz="2400" dirty="0"/>
              <a:t>трудностей освоения основных образовательных программ.</a:t>
            </a:r>
            <a:r>
              <a:rPr lang="en-US" sz="2400" dirty="0"/>
              <a:t> </a:t>
            </a:r>
            <a:r>
              <a:rPr lang="en-US" sz="2000" dirty="0">
                <a:hlinkClick r:id="rId2"/>
              </a:rPr>
              <a:t>https://edsoo.ru/download/135?hash=1317aae28ccdcd6a28c49ea8420e6977</a:t>
            </a:r>
            <a:r>
              <a:rPr lang="ru-RU" sz="2000" dirty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433" y="2492896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Полученные данные в сочетании с многолетним опытом работы исследовательского коллектива Института по совершенствованию методических подходов к обучению школьников стали основой </a:t>
            </a:r>
            <a:r>
              <a:rPr lang="ru-RU" dirty="0">
                <a:solidFill>
                  <a:srgbClr val="00B050"/>
                </a:solidFill>
              </a:rPr>
              <a:t>методических рекомендаций по работе с обучающимися, испытывающими трудности при изучении учебных предметов.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407959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6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</a:rPr>
              <a:t>Предлагаемые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</a:t>
            </a:r>
            <a:r>
              <a:rPr lang="ru-RU" sz="2000" dirty="0">
                <a:solidFill>
                  <a:srgbClr val="002060"/>
                </a:solidFill>
              </a:rPr>
              <a:t>помогут учителю осуществлять индивидуально-дифференцированную работу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 учетом особенностей конкретных учебных классов, уровня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err="1">
                <a:solidFill>
                  <a:srgbClr val="002060"/>
                </a:solidFill>
              </a:rPr>
              <a:t>обученности</a:t>
            </a:r>
            <a:r>
              <a:rPr lang="ru-RU" sz="2000" dirty="0">
                <a:solidFill>
                  <a:srgbClr val="002060"/>
                </a:solidFill>
              </a:rPr>
              <a:t> и развития школьников на данном этапе обучения.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045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63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</a:rPr>
              <a:t>То есть рассмотреть трудности учения как отражение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методики обучения…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Приведем пример: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Учитель предлагает второклассникам распределить на две группы(классифицировать) геометрические фигуры. Среди них белые и черные треугольники и четырехугольники.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8" y="2707904"/>
            <a:ext cx="441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418" y="3450854"/>
            <a:ext cx="7997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Учащиеся предлагают такое решение: разделить геометрические фигуры по цвету: одна группа – белые фигуры, другая группа – черные фигуры.</a:t>
            </a:r>
          </a:p>
          <a:p>
            <a:r>
              <a:rPr lang="ru-RU" sz="2000" dirty="0"/>
              <a:t>Учитель одобряет ответ, хвалит школьников и просит найти еще один признак деления фигур на две группы. Второклассники ответа не знают, и тогда педагог объясняет, что эти геометрические фигуры можно разделить еще и по числу углов: «Это просто: в одной группе фигур – треугольники, в другой группе фигур – четырехугольники». Дети соглашаются. </a:t>
            </a:r>
          </a:p>
        </p:txBody>
      </p:sp>
    </p:spTree>
    <p:extLst>
      <p:ext uri="{BB962C8B-B14F-4D97-AF65-F5344CB8AC3E}">
        <p14:creationId xmlns:p14="http://schemas.microsoft.com/office/powerpoint/2010/main" val="140357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Какие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ошибки </a:t>
            </a:r>
            <a:r>
              <a:rPr lang="ru-RU" sz="2800" dirty="0">
                <a:solidFill>
                  <a:srgbClr val="002060"/>
                </a:solidFill>
              </a:rPr>
              <a:t>допустил учитель, и к чему в дальнейшем это может привести?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Обратим внимание на следующие особенности задания, которые должны были стать основанием для выбора учителем приемов и методов обучения:</a:t>
            </a:r>
          </a:p>
          <a:p>
            <a:pPr marL="0" indent="0">
              <a:buNone/>
            </a:pPr>
            <a:r>
              <a:rPr lang="ru-RU" dirty="0"/>
              <a:t>1. Задание предполагает классификацию геометрических фигур. Это означает, что нужно было ориентировать ребят на поиск признаков не случайного набора объектов, а фигур как геометрических. </a:t>
            </a:r>
            <a:r>
              <a:rPr lang="ru-RU" i="1" dirty="0"/>
              <a:t>Понятно, что в этом случае цвет фигуры не отражает ее сущность как геометрической.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i="1" dirty="0"/>
              <a:t>Классификация – это объединение объектов в группы по существенному признаку. </a:t>
            </a:r>
            <a:r>
              <a:rPr lang="ru-RU" dirty="0"/>
              <a:t>Это означает, что учитель должен был ориентировать учащихся на поиск этого главного (существенного) признака, отличающего геометрическую фигуру от любой другой. В данном случае таким признаком является число сторон (число углов).</a:t>
            </a:r>
          </a:p>
          <a:p>
            <a:pPr marL="0" indent="0">
              <a:buNone/>
            </a:pPr>
            <a:r>
              <a:rPr lang="ru-RU" dirty="0"/>
              <a:t>3. По этим позициям педагог должен провести и анализ принятого детьми решения. </a:t>
            </a:r>
            <a:r>
              <a:rPr lang="ru-RU" i="1" dirty="0"/>
              <a:t>Он не должен принимать неправильные ответы </a:t>
            </a:r>
            <a:r>
              <a:rPr lang="ru-RU" dirty="0"/>
              <a:t>детей, должен обеспечить действия по установлению верного решения.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видно, все три методические позиции учитель нарушил.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результате, обучающиеся утвердились в ошибочных учебных действиях и неправильном понимании универсального действия классификации. Это приведет к тому, что при выполнении подобного задания при работе с другим предметным содержанием, дети будут ориентироваться не на существенные, а на случайные, внешние признаки. Отсроченным результатом такой методики обучения станет принятие одобренной установки учителя: распределение объектов по любому признаку есть классификация.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4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Вернемся к приведенному примеру,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 в котором ученики дали неверные ответы.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ru-RU" dirty="0"/>
              <a:t>Учитель, никак не оценивая их (в процессе работы вообще не целесообразно осуществлять оценку), спрашивает: «Изменится ли геометрическая фигура от того, что она разного цвета?</a:t>
            </a:r>
          </a:p>
          <a:p>
            <a:pPr marL="0" indent="0">
              <a:buNone/>
            </a:pPr>
            <a:r>
              <a:rPr lang="ru-RU" dirty="0"/>
              <a:t>Дети обсуждают, что выбранный признак (цвет) не изменяет фигуру: «Треугольник любого цвета остается треугольником!», «Четырехугольник любого цвета остается четырехугольником!»</a:t>
            </a:r>
          </a:p>
          <a:p>
            <a:pPr marL="0" indent="0">
              <a:buNone/>
            </a:pPr>
            <a:r>
              <a:rPr lang="ru-RU" dirty="0"/>
              <a:t>Учитель: «Какой признак этих геометрических фигур говорит об их главном различии?»</a:t>
            </a:r>
          </a:p>
          <a:p>
            <a:pPr marL="0" indent="0">
              <a:buNone/>
            </a:pPr>
            <a:r>
              <a:rPr lang="ru-RU" dirty="0"/>
              <a:t>Дети: «Число сторон (число углов)!»</a:t>
            </a:r>
          </a:p>
          <a:p>
            <a:pPr marL="0" indent="0">
              <a:buNone/>
            </a:pPr>
            <a:r>
              <a:rPr lang="ru-RU" dirty="0"/>
              <a:t>Учитель: «Можно ли считать число сторон (углов) – главным (то есть наиболее важным, существенным) признаком геометрической фигуры?»</a:t>
            </a:r>
          </a:p>
          <a:p>
            <a:pPr marL="0" indent="0">
              <a:buNone/>
            </a:pPr>
            <a:r>
              <a:rPr lang="ru-RU" dirty="0"/>
              <a:t>Дети: «Да!»</a:t>
            </a:r>
          </a:p>
          <a:p>
            <a:pPr marL="0" indent="0">
              <a:buNone/>
            </a:pPr>
            <a:r>
              <a:rPr lang="ru-RU" dirty="0"/>
              <a:t>Учитель: «Вернемся к нашему заданию: на какие группы можно разделить эти фигуры, учитывая главный (существенный) признак?»</a:t>
            </a:r>
          </a:p>
          <a:p>
            <a:pPr marL="0" indent="0">
              <a:buNone/>
            </a:pPr>
            <a:r>
              <a:rPr lang="ru-RU" dirty="0"/>
              <a:t>Дети: «На треугольники и четырехугольники!»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6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                Сделаем 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000" dirty="0"/>
              <a:t>Серия вопросов, заранее продуманная учителем на случай неправильного хода решения учебной задачи, отвлекает учащихся от наслаивания дальнейших ошибок и направляет их деятельность в нужное русло. </a:t>
            </a:r>
          </a:p>
          <a:p>
            <a:endParaRPr lang="ru-RU" sz="2000" dirty="0"/>
          </a:p>
          <a:p>
            <a:r>
              <a:rPr lang="ru-RU" sz="2000" dirty="0"/>
              <a:t>При повторной встрече с подобными заданиями учитель лишь напомнит о том, что нужно искать главный (существенный) признак и любые неправильные учебные «шаги» будут предупреждены.</a:t>
            </a:r>
          </a:p>
          <a:p>
            <a:endParaRPr lang="ru-RU" sz="2000" dirty="0"/>
          </a:p>
          <a:p>
            <a:r>
              <a:rPr lang="ru-RU" sz="2000" dirty="0"/>
              <a:t>Таким образом, подготовка учителя к обучению решать любые учебные задачи связана, прежде всего, с тем, что педагог заранее предполагает, какие ошибки может допустить обучающийся, и как их можно предупредить или спокойно, без лишних слов и обидных оценок, устранить.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29"/>
            <a:ext cx="141637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0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Работа с детьми особых образовательных потребностей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https://edsoo.ru/download/315?hash=17016e4c18e746a874c701e7602a50df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449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Сегодня в системе российского образования рассматриваются </a:t>
            </a:r>
            <a:r>
              <a:rPr lang="ru-RU" sz="2400" dirty="0">
                <a:solidFill>
                  <a:srgbClr val="FF0000"/>
                </a:solidFill>
              </a:rPr>
              <a:t>четыре группы </a:t>
            </a:r>
            <a:r>
              <a:rPr lang="ru-RU" sz="2400" dirty="0"/>
              <a:t>обучающихся, имеющих особый социальный статус и связанные с ним особые образовательные потребности.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601113"/>
              </p:ext>
            </p:extLst>
          </p:nvPr>
        </p:nvGraphicFramePr>
        <p:xfrm>
          <a:off x="395536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4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Примерные рабочие программы</a:t>
            </a:r>
            <a:br>
              <a:rPr lang="ru-RU" dirty="0"/>
            </a:br>
            <a:r>
              <a:rPr lang="en-US" sz="3100" dirty="0">
                <a:hlinkClick r:id="rId2"/>
              </a:rPr>
              <a:t>https://edsoo.ru/Primernie_rabochie_progra.htm</a:t>
            </a:r>
            <a:r>
              <a:rPr lang="ru-RU" sz="3100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1481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71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ДЕТИ С ОГРАНИЧЕННЫМИ ВОЗМОЖНОСТЯМИ ЗДОРОВЬЯ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66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dagmintrud.ru/upload/iblock/b43/b43b9a8908a3a253d9027ebd36f8d68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4848" r="11739" b="8146"/>
          <a:stretch/>
        </p:blipFill>
        <p:spPr bwMode="auto">
          <a:xfrm>
            <a:off x="0" y="1689806"/>
            <a:ext cx="272455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7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ДЕТИ СО СКЛОННОСТЬЮ К ДЕВИАНТНОМУ ПОВЕДЕНИЮ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/>
              <a:t>Во-первых, ученые и практики отмечают специфику восприятия этими детьми социального мира и функционирования в нем. Такой младший школьник и подросток часто бывает импульсивным, вспыльчивым; его общение со сверстниками затруднено и часто конфликтно, так он проявляет агрессию, эгоистичность. У многих проявляется </a:t>
            </a:r>
            <a:r>
              <a:rPr lang="ru-RU" sz="1400" dirty="0" err="1"/>
              <a:t>инфальтильность</a:t>
            </a:r>
            <a:r>
              <a:rPr lang="ru-RU" sz="1400" dirty="0"/>
              <a:t>, некритическое восприятие своего поведения и отношения к одноклассникам. Такое поведение связано </a:t>
            </a:r>
            <a:r>
              <a:rPr lang="ru-RU" sz="1400" dirty="0">
                <a:solidFill>
                  <a:srgbClr val="FF0000"/>
                </a:solidFill>
              </a:rPr>
              <a:t>с нарушениями эмоциональной сферы</a:t>
            </a:r>
            <a:r>
              <a:rPr lang="ru-RU" sz="1400" dirty="0"/>
              <a:t>: часто при общении преобладают негативные эмоции, плохое/подавленное настроение, частые его смены, а также наличие перманентной тревожности.</a:t>
            </a:r>
          </a:p>
          <a:p>
            <a:r>
              <a:rPr lang="ru-RU" sz="1400" dirty="0"/>
              <a:t>Во-вторых, наблюдается </a:t>
            </a:r>
            <a:r>
              <a:rPr lang="ru-RU" sz="1400" dirty="0">
                <a:solidFill>
                  <a:srgbClr val="FF0000"/>
                </a:solidFill>
              </a:rPr>
              <a:t>отрицательное отношение к </a:t>
            </a:r>
            <a:r>
              <a:rPr lang="ru-RU" sz="1400" dirty="0" err="1">
                <a:solidFill>
                  <a:srgbClr val="FF0000"/>
                </a:solidFill>
              </a:rPr>
              <a:t>учебнопознавательной</a:t>
            </a:r>
            <a:r>
              <a:rPr lang="ru-RU" sz="1400" dirty="0">
                <a:solidFill>
                  <a:srgbClr val="FF0000"/>
                </a:solidFill>
              </a:rPr>
              <a:t> деятельности</a:t>
            </a:r>
            <a:r>
              <a:rPr lang="ru-RU" sz="1400" dirty="0"/>
              <a:t>: низкая познавательная активность; неуспеваемость; недостаточный уровень владения смысловым чтением и связной речью, бедный словарный запас.</a:t>
            </a:r>
          </a:p>
          <a:p>
            <a:r>
              <a:rPr lang="ru-RU" sz="1400" dirty="0"/>
              <a:t>В-третьих, дети с </a:t>
            </a:r>
            <a:r>
              <a:rPr lang="ru-RU" sz="1400" dirty="0" err="1"/>
              <a:t>девиантным</a:t>
            </a:r>
            <a:r>
              <a:rPr lang="ru-RU" sz="1400" dirty="0"/>
              <a:t> поведением плохо владеют коммуникативной культурой, проявляют грубость в общении, обидчивость, непризнание чужого лидерства, нежелание подчиняться авторитетам</a:t>
            </a:r>
            <a:r>
              <a:rPr lang="ru-RU" sz="1400" dirty="0">
                <a:solidFill>
                  <a:srgbClr val="FF0000"/>
                </a:solidFill>
              </a:rPr>
              <a:t>. Агрессивность рассматривается</a:t>
            </a:r>
            <a:r>
              <a:rPr lang="ru-RU" sz="1400" dirty="0"/>
              <a:t>, особенно подростками, </a:t>
            </a:r>
            <a:r>
              <a:rPr lang="ru-RU" sz="1400" dirty="0">
                <a:solidFill>
                  <a:srgbClr val="FF0000"/>
                </a:solidFill>
              </a:rPr>
              <a:t>как наличие силы,</a:t>
            </a:r>
            <a:r>
              <a:rPr lang="ru-RU" sz="1400" dirty="0"/>
              <a:t> подражания взрослым, лидерства.</a:t>
            </a:r>
          </a:p>
          <a:p>
            <a:r>
              <a:rPr lang="ru-RU" sz="1400" dirty="0"/>
              <a:t>В-четвертых, детей с отклонениями в поведении отличает недостаточное развитие волевой и регулятивной сферы. Они отличаются низким уровнем произвольной деятельности, самостоятельности, сосредоточенности, внимания. Дети часто прерывают свою работу, не получив результата, тем самым проявляя неуверенность в себе.</a:t>
            </a:r>
          </a:p>
          <a:p>
            <a:r>
              <a:rPr lang="ru-RU" sz="1400" i="1" dirty="0"/>
              <a:t>Кроме выделенных черт у детей с </a:t>
            </a:r>
            <a:r>
              <a:rPr lang="ru-RU" sz="1400" i="1" dirty="0" err="1"/>
              <a:t>девиантным</a:t>
            </a:r>
            <a:r>
              <a:rPr lang="ru-RU" sz="1400" i="1" dirty="0"/>
              <a:t> поведением наблюдается нестабильность двигательной активности: ситуативное ее усиление или ослабление; приоритет импульсивных, резких двигательных проявлений, драчливость; трудности с пространственной ориентацией (путают «право», «лево», не ориентируются на листе бумаги).</a:t>
            </a:r>
          </a:p>
        </p:txBody>
      </p:sp>
    </p:spTree>
    <p:extLst>
      <p:ext uri="{BB962C8B-B14F-4D97-AF65-F5344CB8AC3E}">
        <p14:creationId xmlns:p14="http://schemas.microsoft.com/office/powerpoint/2010/main" val="275820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ДЕТИ С ТРУДНОСТЯМИ АДАПТАЦИИ К ОБУЧЕНИЮ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dirty="0"/>
              <a:t>Причинами возникновения </a:t>
            </a:r>
            <a:r>
              <a:rPr lang="ru-RU" sz="1200" dirty="0" err="1">
                <a:solidFill>
                  <a:srgbClr val="FF0000"/>
                </a:solidFill>
              </a:rPr>
              <a:t>дезадаптации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/>
              <a:t>детей к школе и обучению являются следующие:</a:t>
            </a:r>
          </a:p>
          <a:p>
            <a:r>
              <a:rPr lang="ru-RU" sz="1200" dirty="0"/>
              <a:t>1. </a:t>
            </a:r>
            <a:r>
              <a:rPr lang="ru-RU" sz="1200" dirty="0" err="1"/>
              <a:t>Несформированность</a:t>
            </a:r>
            <a:r>
              <a:rPr lang="ru-RU" sz="1200" dirty="0"/>
              <a:t> предпосылок учебной деятельности </a:t>
            </a:r>
            <a:r>
              <a:rPr lang="ru-RU" sz="1200" dirty="0">
                <a:solidFill>
                  <a:srgbClr val="FF0000"/>
                </a:solidFill>
              </a:rPr>
              <a:t>(1 класс).</a:t>
            </a:r>
            <a:r>
              <a:rPr lang="ru-RU" sz="1200" dirty="0"/>
              <a:t> Типичная ошибка учителей, которые работают с первоклассниками, – рассматривать неготовность к обучению как неумение читать, считать и писать. Хорошо известно, что в зону </a:t>
            </a:r>
            <a:r>
              <a:rPr lang="ru-RU" sz="1200" dirty="0" err="1"/>
              <a:t>дезадаптации</a:t>
            </a:r>
            <a:r>
              <a:rPr lang="ru-RU" sz="1200" dirty="0"/>
              <a:t> попадают часто дети, которые прекрасно бегло читают. Поэтому в дошкольной психологии существует убеждение в том, что готовность к школе – это не умение читать, писать и считать, а готовность всему этому научиться. Поэтому среди главных показателей неготовности к школе психологи называют </a:t>
            </a:r>
            <a:r>
              <a:rPr lang="ru-RU" sz="1200" dirty="0">
                <a:solidFill>
                  <a:srgbClr val="FF0000"/>
                </a:solidFill>
              </a:rPr>
              <a:t>недостаточный уровень развития произвольной деятельности, отсутствие учебно-познавательных мотивов и объективной самооценки. </a:t>
            </a:r>
            <a:r>
              <a:rPr lang="ru-RU" sz="1200" dirty="0"/>
              <a:t>Еще один существенный показатель – низкий уровень социализации («домашние» дети), что связано с недостаточным опытом разнообразной совместной деятельности со сверстниками.</a:t>
            </a:r>
          </a:p>
          <a:p>
            <a:r>
              <a:rPr lang="ru-RU" sz="1200" dirty="0"/>
              <a:t>2. Низкий уровень учебно-познавательной деятельности младшего подростка (</a:t>
            </a:r>
            <a:r>
              <a:rPr lang="ru-RU" sz="1200" dirty="0">
                <a:solidFill>
                  <a:srgbClr val="FF0000"/>
                </a:solidFill>
              </a:rPr>
              <a:t>5 класс): </a:t>
            </a:r>
            <a:r>
              <a:rPr lang="ru-RU" sz="1200" dirty="0"/>
              <a:t>неготовность выпускника начальной школы принять новые условия обучения; </a:t>
            </a:r>
            <a:r>
              <a:rPr lang="ru-RU" sz="1200" dirty="0" err="1">
                <a:solidFill>
                  <a:srgbClr val="FF0000"/>
                </a:solidFill>
              </a:rPr>
              <a:t>несформированность</a:t>
            </a:r>
            <a:r>
              <a:rPr lang="ru-RU" sz="1200" dirty="0">
                <a:solidFill>
                  <a:srgbClr val="FF0000"/>
                </a:solidFill>
              </a:rPr>
              <a:t> универсальных учебных действий; отсутствие качеств субъекта образовательной деятельности</a:t>
            </a:r>
            <a:r>
              <a:rPr lang="ru-RU" sz="1200" dirty="0"/>
              <a:t> – самостоятельности, инициативности, умения работать в учебном коллективе. Одной из причин </a:t>
            </a:r>
            <a:r>
              <a:rPr lang="ru-RU" sz="1200" dirty="0" err="1"/>
              <a:t>дезадаптации</a:t>
            </a:r>
            <a:r>
              <a:rPr lang="ru-RU" sz="1200" dirty="0"/>
              <a:t> в пятом классе называют также </a:t>
            </a:r>
            <a:r>
              <a:rPr lang="ru-RU" sz="1200" dirty="0">
                <a:solidFill>
                  <a:srgbClr val="FF0000"/>
                </a:solidFill>
              </a:rPr>
              <a:t>недостаточное развитие эмоционального интеллекта </a:t>
            </a:r>
            <a:r>
              <a:rPr lang="ru-RU" sz="1200" dirty="0"/>
              <a:t>обучающегося, то есть способности распознавать эмоции, намерения других людей и управлять своими чувствами и желаниями.</a:t>
            </a:r>
          </a:p>
          <a:p>
            <a:r>
              <a:rPr lang="ru-RU" sz="1200" dirty="0"/>
              <a:t>3. </a:t>
            </a:r>
            <a:r>
              <a:rPr lang="ru-RU" sz="1200" dirty="0">
                <a:solidFill>
                  <a:srgbClr val="FF0000"/>
                </a:solidFill>
              </a:rPr>
              <a:t>Моторная неловкость </a:t>
            </a:r>
            <a:r>
              <a:rPr lang="ru-RU" sz="1200" dirty="0"/>
              <a:t>также называется специалистами причиной </a:t>
            </a:r>
            <a:r>
              <a:rPr lang="ru-RU" sz="1200" dirty="0" err="1"/>
              <a:t>дезадаптации</a:t>
            </a:r>
            <a:r>
              <a:rPr lang="ru-RU" sz="1200" dirty="0"/>
              <a:t>. Такие ребята не могут совершать четко достаточно сложные движения как физической направленности (подтянуться, увертываться, держать равновесие и т.п.) так и необходимые в обыденной жизни и в работе (завязать шнурки, причесаться, использовать ножницы и др.).</a:t>
            </a:r>
          </a:p>
          <a:p>
            <a:r>
              <a:rPr lang="ru-RU" sz="1200" dirty="0"/>
              <a:t>4. Серьезные трудности могут возникать у детей, </a:t>
            </a:r>
            <a:r>
              <a:rPr lang="ru-RU" sz="1200" dirty="0">
                <a:solidFill>
                  <a:srgbClr val="FF0000"/>
                </a:solidFill>
              </a:rPr>
              <a:t>перенесших </a:t>
            </a:r>
            <a:r>
              <a:rPr lang="ru-RU" sz="1200" dirty="0" err="1">
                <a:solidFill>
                  <a:srgbClr val="FF0000"/>
                </a:solidFill>
              </a:rPr>
              <a:t>черепномозговые</a:t>
            </a:r>
            <a:r>
              <a:rPr lang="ru-RU" sz="1200" dirty="0">
                <a:solidFill>
                  <a:srgbClr val="FF0000"/>
                </a:solidFill>
              </a:rPr>
              <a:t> травмы, страдающих головными болями</a:t>
            </a:r>
            <a:r>
              <a:rPr lang="ru-RU" sz="1200" dirty="0"/>
              <a:t>, имеющими различного рода неврозы и невротические реакции. Любая перегруженность школьной программы, высокий темп деятельности, излишняя интенсивность обучения – все это приводит к постоянной ситуации </a:t>
            </a:r>
            <a:r>
              <a:rPr lang="ru-RU" sz="1200" dirty="0" err="1"/>
              <a:t>неуспешности</a:t>
            </a:r>
            <a:r>
              <a:rPr lang="ru-RU" sz="1200" dirty="0"/>
              <a:t> и вызывает у этих детей школьную </a:t>
            </a:r>
            <a:r>
              <a:rPr lang="ru-RU" sz="1200" dirty="0" err="1"/>
              <a:t>дезадаптацию</a:t>
            </a:r>
            <a:r>
              <a:rPr lang="ru-RU" sz="1200" dirty="0"/>
              <a:t>. Заметить признаки </a:t>
            </a:r>
            <a:r>
              <a:rPr lang="ru-RU" sz="1200" dirty="0" err="1"/>
              <a:t>дезадаптации</a:t>
            </a:r>
            <a:r>
              <a:rPr lang="ru-RU" sz="1200" dirty="0"/>
              <a:t> достаточно легко. Беседа с родителями покажет, что их дети плохо засыпают, а утром с трудом просыпаются, теряют аппетит, жалуются на плохое самочувствие и головные боли, отказываются идти в школу, тщательно скрывают школьные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304397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ДЕТИ С ТРУДНОСТЯМИ АДАПТАЦИИ К КОЛЛЕКТИВУ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dirty="0"/>
              <a:t>Результаты проведенных опросов учителей показывают, что любые формы проявления </a:t>
            </a:r>
            <a:r>
              <a:rPr lang="ru-RU" sz="4000" dirty="0" err="1"/>
              <a:t>дезадаптации</a:t>
            </a:r>
            <a:r>
              <a:rPr lang="ru-RU" sz="4000" dirty="0"/>
              <a:t> младших школьников и подростков к коллективу рассматриваются практическими работниками </a:t>
            </a:r>
            <a:r>
              <a:rPr lang="ru-RU" sz="4000" dirty="0">
                <a:solidFill>
                  <a:srgbClr val="FF0000"/>
                </a:solidFill>
              </a:rPr>
              <a:t>как явления, связанные с негативными характеристиками обучающихся</a:t>
            </a:r>
            <a:r>
              <a:rPr lang="ru-RU" sz="4000" dirty="0"/>
              <a:t>. </a:t>
            </a:r>
          </a:p>
          <a:p>
            <a:pPr marL="0" indent="0">
              <a:buNone/>
            </a:pPr>
            <a:r>
              <a:rPr lang="ru-RU" sz="4000" dirty="0"/>
              <a:t>Эти характеристики включают:</a:t>
            </a:r>
          </a:p>
          <a:p>
            <a:pPr marL="0" indent="0">
              <a:buNone/>
            </a:pPr>
            <a:r>
              <a:rPr lang="ru-RU" sz="4000" dirty="0"/>
              <a:t>1. </a:t>
            </a:r>
            <a:r>
              <a:rPr lang="ru-RU" sz="4000" dirty="0">
                <a:solidFill>
                  <a:srgbClr val="FF0000"/>
                </a:solidFill>
              </a:rPr>
              <a:t>Негативное отношение к школе и учению</a:t>
            </a:r>
            <a:r>
              <a:rPr lang="ru-RU" sz="4000" dirty="0"/>
              <a:t>: нежелание учиться, низкая школьная мотивация, неготовность к обучению в школе, неуспеваемость, нежелание выполнять требования учителя – все это создает отрицательное отношение к обучающему и со стороны учителя и со стороны классного коллектива.</a:t>
            </a:r>
          </a:p>
          <a:p>
            <a:pPr marL="0" indent="0">
              <a:buNone/>
            </a:pPr>
            <a:r>
              <a:rPr lang="ru-RU" sz="4000" dirty="0"/>
              <a:t>2. Нарушение взаимоотношений в классном коллективе учителя связывают с </a:t>
            </a:r>
            <a:r>
              <a:rPr lang="ru-RU" sz="4000" dirty="0" err="1"/>
              <a:t>дистантным</a:t>
            </a:r>
            <a:r>
              <a:rPr lang="ru-RU" sz="4000" dirty="0"/>
              <a:t> положением учащегося среди сверстников, </a:t>
            </a:r>
            <a:r>
              <a:rPr lang="ru-RU" sz="4000" dirty="0">
                <a:solidFill>
                  <a:srgbClr val="FF0000"/>
                </a:solidFill>
              </a:rPr>
              <a:t>отсутствием школьных приятелей, а также отказ от сотрудничества и командной работы</a:t>
            </a:r>
            <a:r>
              <a:rPr lang="ru-RU" sz="4000" dirty="0"/>
              <a:t>. Это свойственно часто успешным обучающимся с завышенной самооценкой (отличная успеваемость, успехи во внеклассных занятиях (шахматы, спорт, олимпиады). Они проявляют заносчивость, самолюбование, хвалятся своими успехами, отказываются оказать помощь одноклассникам в учении. Нарушение взаимоотношений с классом наблюдается и в случаях, когда речь идет о слабоуспевающем ученике. Его негативное отношение к самому себе, низкая самооценка становится предпосылкой проявления агрессивного общения, демонстрацией своей «независимости» и силы, неумения сдерживать эмоции, идти на компромисс.</a:t>
            </a:r>
          </a:p>
          <a:p>
            <a:pPr marL="0" indent="0">
              <a:buNone/>
            </a:pPr>
            <a:r>
              <a:rPr lang="ru-RU" sz="4000" dirty="0"/>
              <a:t>3. Причиной нарушения адаптации к классному коллективу могут стать и </a:t>
            </a:r>
            <a:r>
              <a:rPr lang="ru-RU" sz="4000" dirty="0">
                <a:solidFill>
                  <a:srgbClr val="FF0000"/>
                </a:solidFill>
              </a:rPr>
              <a:t>особенности семейной педагогики: </a:t>
            </a:r>
            <a:r>
              <a:rPr lang="ru-RU" sz="4000" dirty="0" err="1"/>
              <a:t>гиперопека</a:t>
            </a:r>
            <a:r>
              <a:rPr lang="ru-RU" sz="4000" dirty="0"/>
              <a:t> со стороны взрослых, узкий круг общения, отсутствие у ребенка родственников и друзей – сверстников.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2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ДЕТИ МИГРАНТОВ: ТРУДНОСТИ ОБУЧЕНИЯ И 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Основные трудности детей мигрантов характеризуются следующими позициями: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</a:rPr>
              <a:t>Трудности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языковой адаптации</a:t>
            </a:r>
            <a:r>
              <a:rPr lang="ru-RU" dirty="0"/>
              <a:t>: плохое знание или незнание русского языка, нарушение межличностного общения со сверстниками в учебной и внеурочной деятельности; непонимание многих требований учителя.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solidFill>
                  <a:srgbClr val="FF0000"/>
                </a:solidFill>
              </a:rPr>
              <a:t>Трудности социокультурной адаптации</a:t>
            </a:r>
            <a:r>
              <a:rPr lang="ru-RU" dirty="0"/>
              <a:t>: незнание правил поведения в общественных местах; непонимание особенностей повседневного быта, традиций, культуры, в том числе религиозной.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solidFill>
                  <a:srgbClr val="FF0000"/>
                </a:solidFill>
              </a:rPr>
              <a:t>Наличие психологического дискомфорта, </a:t>
            </a:r>
            <a:r>
              <a:rPr lang="ru-RU" dirty="0"/>
              <a:t>тревожности и настороженности: недостаточное взаимопонимание; боязнь негативной оценки, ощущение беспомощности, фактическое «прилюдное одиночество».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>
                <a:solidFill>
                  <a:srgbClr val="FF0000"/>
                </a:solidFill>
              </a:rPr>
              <a:t>Трудности в освоении учебных программ</a:t>
            </a:r>
            <a:r>
              <a:rPr lang="ru-RU" dirty="0"/>
              <a:t>: привязанность к образцу, неготовность к проявлению учебной самостоятельности, инициативы и творчества, различия в содержании и методах обучения с их «малой родиной».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85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93022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</a:rPr>
              <a:t>Существенное значение в работе с детьми разных социальных групп, испытывающих по разным причинам трудности в обучении и учении, имеет способность учителя реализовать другие подходы к контрольно-оценочной деятельности обучающегося: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01139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56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</a:rPr>
              <a:t>Методическая копилка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 ФГБНУ «ФИПИ»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https://fipi.ru/metodicheskaya-kopilka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" y="1628800"/>
            <a:ext cx="7169281" cy="38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4" y="2060848"/>
            <a:ext cx="2838611" cy="372088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1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>Уважаемые коллеги!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30 ноября 2022 года в 14.00 </a:t>
            </a:r>
            <a:r>
              <a:rPr lang="ru-RU" dirty="0"/>
              <a:t>кафедра управления и профессионального образования ГАОУ ДПО «ЛОИРО» проводит второй </a:t>
            </a:r>
            <a:r>
              <a:rPr lang="ru-RU" dirty="0" err="1"/>
              <a:t>вебинар</a:t>
            </a:r>
            <a:r>
              <a:rPr lang="ru-RU" dirty="0"/>
              <a:t> по теме: </a:t>
            </a:r>
            <a:r>
              <a:rPr lang="ru-RU" b="1" dirty="0"/>
              <a:t>«Обмен успешными практиками между школами, реализующими «Проект 500+» в рамках региональных инновационных программ и проектов Ленинградской области»</a:t>
            </a:r>
            <a:r>
              <a:rPr lang="ru-RU" dirty="0"/>
              <a:t> (далее – </a:t>
            </a:r>
            <a:r>
              <a:rPr lang="ru-RU" dirty="0" err="1"/>
              <a:t>вебинар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Содержание </a:t>
            </a:r>
            <a:r>
              <a:rPr lang="ru-RU" dirty="0" err="1"/>
              <a:t>вебинара</a:t>
            </a:r>
            <a:r>
              <a:rPr lang="ru-RU" dirty="0"/>
              <a:t> учитывает конкретные запросы образовательных организаций Ленинградской области, реализующих данное направление деятельности, и посвящено рассмотрению проблематики преодоления учебной </a:t>
            </a:r>
            <a:r>
              <a:rPr lang="ru-RU" dirty="0" err="1"/>
              <a:t>неуспешности</a:t>
            </a:r>
            <a:r>
              <a:rPr lang="ru-RU" dirty="0"/>
              <a:t> разных категорий, обучающихся в школе.  </a:t>
            </a:r>
          </a:p>
          <a:p>
            <a:pPr marL="0" indent="0">
              <a:buNone/>
            </a:pPr>
            <a:r>
              <a:rPr lang="ru-RU" dirty="0"/>
              <a:t>В рамках </a:t>
            </a:r>
            <a:r>
              <a:rPr lang="ru-RU" dirty="0" err="1"/>
              <a:t>вебинара</a:t>
            </a:r>
            <a:r>
              <a:rPr lang="ru-RU" dirty="0"/>
              <a:t> предусмотрено представление проектов и практик работы с учебной </a:t>
            </a:r>
            <a:r>
              <a:rPr lang="ru-RU" dirty="0" err="1"/>
              <a:t>неуспешностью</a:t>
            </a:r>
            <a:r>
              <a:rPr lang="ru-RU" dirty="0"/>
              <a:t> школьников, их обсуждение в формате совместного диалога, что позволит участникам </a:t>
            </a:r>
            <a:r>
              <a:rPr lang="ru-RU" dirty="0" err="1"/>
              <a:t>вебинара</a:t>
            </a:r>
            <a:r>
              <a:rPr lang="ru-RU" dirty="0"/>
              <a:t> сфокусироваться на поиске эффективных решений работы с учебной </a:t>
            </a:r>
            <a:r>
              <a:rPr lang="ru-RU" dirty="0" err="1"/>
              <a:t>неуспешностью</a:t>
            </a:r>
            <a:r>
              <a:rPr lang="ru-RU" dirty="0"/>
              <a:t> обучающихся. </a:t>
            </a:r>
          </a:p>
          <a:p>
            <a:pPr marL="0" indent="0">
              <a:buNone/>
            </a:pPr>
            <a:r>
              <a:rPr lang="ru-RU" dirty="0"/>
              <a:t>К участию в </a:t>
            </a:r>
            <a:r>
              <a:rPr lang="ru-RU" dirty="0" err="1"/>
              <a:t>вебинаре</a:t>
            </a:r>
            <a:r>
              <a:rPr lang="ru-RU" dirty="0"/>
              <a:t> приглашаются управленческие команды, реализующие «Проект 500+» в Ленинградской области; </a:t>
            </a:r>
            <a:r>
              <a:rPr lang="ru-RU" b="1" dirty="0"/>
              <a:t>муниципальные команды, реализующие сетевое наставничество школ с высокими и низкими образовательными результатами обучающихся</a:t>
            </a:r>
            <a:r>
              <a:rPr lang="ru-RU" dirty="0"/>
              <a:t>; представители </a:t>
            </a:r>
            <a:r>
              <a:rPr lang="ru-RU" dirty="0" err="1"/>
              <a:t>стажировочных</a:t>
            </a:r>
            <a:r>
              <a:rPr lang="ru-RU" dirty="0"/>
              <a:t> площадок, имеющие опыт продуктивной и эффективной деятельности в теме</a:t>
            </a:r>
            <a:r>
              <a:rPr lang="ru-RU" b="1" dirty="0"/>
              <a:t>, а также все остальные участники, интересующиеся темой мероприятия.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участия в </a:t>
            </a:r>
            <a:r>
              <a:rPr lang="ru-RU" dirty="0" err="1">
                <a:solidFill>
                  <a:srgbClr val="FF0000"/>
                </a:solidFill>
              </a:rPr>
              <a:t>вебинаре</a:t>
            </a:r>
            <a:r>
              <a:rPr lang="ru-RU" dirty="0">
                <a:solidFill>
                  <a:srgbClr val="FF0000"/>
                </a:solidFill>
              </a:rPr>
              <a:t> необходимо пройти регистрацию. </a:t>
            </a:r>
            <a:r>
              <a:rPr lang="ru-RU" dirty="0"/>
              <a:t>Регистрация на мероприятие открыта </a:t>
            </a:r>
            <a:r>
              <a:rPr lang="ru-RU" b="1" dirty="0"/>
              <a:t>по ссылке</a:t>
            </a:r>
            <a:r>
              <a:rPr lang="ru-RU" dirty="0"/>
              <a:t>:</a:t>
            </a:r>
            <a:r>
              <a:rPr lang="ru-RU" b="1" dirty="0"/>
              <a:t> </a:t>
            </a:r>
            <a:r>
              <a:rPr lang="ru-RU" u="sng" dirty="0">
                <a:hlinkClick r:id="rId2"/>
              </a:rPr>
              <a:t>https://forms.gle/ukXnR6iSLrhykFEz7</a:t>
            </a:r>
            <a:r>
              <a:rPr lang="ru-RU" u="sng" dirty="0"/>
              <a:t>  (ссылку скопировать и вставить в </a:t>
            </a:r>
            <a:r>
              <a:rPr lang="ru-RU" u="sng" dirty="0" err="1"/>
              <a:t>браузерную</a:t>
            </a:r>
            <a:r>
              <a:rPr lang="ru-RU" u="sng" dirty="0"/>
              <a:t> строку)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Форма проведения – дистанционная, ссылка на подключение </a:t>
            </a:r>
            <a:r>
              <a:rPr lang="en-US" dirty="0"/>
              <a:t>Zoom</a:t>
            </a:r>
            <a:r>
              <a:rPr lang="ru-RU" dirty="0"/>
              <a:t>:</a:t>
            </a:r>
            <a:br>
              <a:rPr lang="ru-RU" dirty="0"/>
            </a:br>
            <a:r>
              <a:rPr lang="ru-RU" u="sng" dirty="0">
                <a:hlinkClick r:id="rId3"/>
              </a:rPr>
              <a:t>https://us02web.zoom.us/j/88544051851?pwd=eGxTWmtwa3Bia0lWQTY4VVF6bFpwZz09</a:t>
            </a:r>
            <a:br>
              <a:rPr lang="ru-RU" dirty="0"/>
            </a:br>
            <a:r>
              <a:rPr lang="ru-RU" dirty="0"/>
              <a:t>Идентификатор конференции: 885 4405 1851</a:t>
            </a:r>
            <a:br>
              <a:rPr lang="ru-RU" dirty="0"/>
            </a:br>
            <a:r>
              <a:rPr lang="ru-RU" dirty="0"/>
              <a:t>Код доступа: 291339</a:t>
            </a:r>
          </a:p>
          <a:p>
            <a:endParaRPr lang="ru-RU" dirty="0"/>
          </a:p>
        </p:txBody>
      </p:sp>
      <p:pic>
        <p:nvPicPr>
          <p:cNvPr id="4" name="Рисунок 3" descr="C:\Users\kolyk\AppData\Local\Microsoft\Windows\INetCache\Content.Word\90_цветное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3740" r="9601" b="4239"/>
          <a:stretch>
            <a:fillRect/>
          </a:stretch>
        </p:blipFill>
        <p:spPr bwMode="auto">
          <a:xfrm>
            <a:off x="251520" y="188640"/>
            <a:ext cx="2242185" cy="1367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18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4376" cy="193022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с использованием материалов ФГБНУ «ИСРО РАО» </a:t>
            </a:r>
            <a:r>
              <a:rPr lang="en-US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https://instrao.ru/</a:t>
            </a:r>
            <a:r>
              <a:rPr lang="ru-RU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</a:rPr>
              <a:t> , МИНИСТЕРСТВА ПРОСВЕЩЕНИЯ РОССИЙСКОЙ ФЕДЕРАЦИИ </a:t>
            </a:r>
            <a:r>
              <a:rPr lang="en-US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https://fgosreestr.ru</a:t>
            </a:r>
            <a:r>
              <a:rPr lang="ru-RU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ФГБНУ «ФИПИ»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https://fipi.ru/</a:t>
            </a:r>
            <a:r>
              <a:rPr lang="ru-RU" sz="2000" dirty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2555776" y="234888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30693"/>
              </p:ext>
            </p:extLst>
          </p:nvPr>
        </p:nvGraphicFramePr>
        <p:xfrm>
          <a:off x="454652" y="3212976"/>
          <a:ext cx="8509836" cy="31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663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Примерные рабочие программы 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начального общего образования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en-US" sz="2800" dirty="0">
                <a:hlinkClick r:id="rId2"/>
              </a:rPr>
              <a:t>https://edsoo.ru/Primernie_rabochie_progra_0.htm</a:t>
            </a:r>
            <a:r>
              <a:rPr lang="ru-RU" sz="2800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734"/>
            <a:ext cx="8229600" cy="40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Примерные рабочие программы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основного общего образования</a:t>
            </a:r>
            <a:br>
              <a:rPr lang="ru-RU" sz="2800" dirty="0"/>
            </a:br>
            <a:r>
              <a:rPr lang="en-US" sz="2800" dirty="0">
                <a:hlinkClick r:id="rId2"/>
              </a:rPr>
              <a:t>https://edsoo.ru/Primernie_rabochie_progra_1.htm</a:t>
            </a:r>
            <a:r>
              <a:rPr lang="ru-RU" sz="2800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086"/>
            <a:ext cx="8229600" cy="38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8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Примерные рабочие программы</a:t>
            </a:r>
            <a:br>
              <a:rPr lang="ru-RU" sz="3100" dirty="0"/>
            </a:br>
            <a:r>
              <a:rPr lang="ru-RU" sz="3100" dirty="0">
                <a:solidFill>
                  <a:srgbClr val="00B050"/>
                </a:solidFill>
              </a:rPr>
              <a:t> </a:t>
            </a:r>
            <a:r>
              <a:rPr lang="ru-RU" sz="3100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en-US" sz="3100" dirty="0">
                <a:hlinkClick r:id="rId2"/>
              </a:rPr>
              <a:t>https://edsoo.ru/Primernie_rabochie_progra_2.htm</a:t>
            </a:r>
            <a:r>
              <a:rPr lang="ru-RU" sz="3100" dirty="0"/>
              <a:t>  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297"/>
            <a:ext cx="8229600" cy="410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6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</a:rPr>
              <a:t>Внеурочная деятельность</a:t>
            </a:r>
            <a:br>
              <a:rPr lang="ru-RU" sz="2800" dirty="0"/>
            </a:br>
            <a:r>
              <a:rPr lang="en-US" sz="2800" dirty="0">
                <a:hlinkClick r:id="rId2"/>
              </a:rPr>
              <a:t>https://edsoo.ru/Vneurochnaya_deyatelnost.htm</a:t>
            </a:r>
            <a:r>
              <a:rPr lang="ru-RU" sz="2800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308"/>
            <a:ext cx="8229600" cy="448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9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РЕЕСТР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ПРИМЕРНЫХ ОСНОВНЫХ ОБЩЕОБРАЗОВАТЕЛЬНЫХ ПРОГРАММ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https://fgosreestr.ru/?edl=1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2351"/>
            <a:ext cx="8229600" cy="45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03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Примерные АООП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hlinkClick r:id="rId2"/>
              </a:rPr>
              <a:t>https://fgosreestr.ru/?edl=1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272"/>
            <a:ext cx="8229600" cy="437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Комплект примерных рабочих программ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 учебным предметам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3359"/>
            <a:ext cx="8229600" cy="437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79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25e4799b144c85871e6239d14515322801197"/>
</p:tagLst>
</file>

<file path=ppt/theme/theme1.xml><?xml version="1.0" encoding="utf-8"?>
<a:theme xmlns:a="http://schemas.openxmlformats.org/drawingml/2006/main" name="electricheskie-lampochki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electricheskie-lampochki</Template>
  <TotalTime>626</TotalTime>
  <Words>2702</Words>
  <Application>Microsoft Office PowerPoint</Application>
  <PresentationFormat>Экран (4:3)</PresentationFormat>
  <Paragraphs>109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Microsoft Sans Serif</vt:lpstr>
      <vt:lpstr>Times New Roman</vt:lpstr>
      <vt:lpstr>electricheskie-lampochki</vt:lpstr>
      <vt:lpstr>Практико-ориентированный семинар: «Создание необходимых условий реализации примерной программы  и управление профилактикой и устранением трудностей у обучающихся». </vt:lpstr>
      <vt:lpstr>Примерные рабочие программы https://edsoo.ru/Primernie_rabochie_progra.htm </vt:lpstr>
      <vt:lpstr>Примерные рабочие программы  начального общего образования https://edsoo.ru/Primernie_rabochie_progra_0.htm </vt:lpstr>
      <vt:lpstr>Примерные рабочие программы  основного общего образования https://edsoo.ru/Primernie_rabochie_progra_1.htm </vt:lpstr>
      <vt:lpstr>Примерные рабочие программы  среднего общего образования https://edsoo.ru/Primernie_rabochie_progra_2.htm   </vt:lpstr>
      <vt:lpstr>Внеурочная деятельность https://edsoo.ru/Vneurochnaya_deyatelnost.htm </vt:lpstr>
      <vt:lpstr>РЕЕСТР ПРИМЕРНЫХ ОСНОВНЫХ ОБЩЕОБРАЗОВАТЕЛЬНЫХ ПРОГРАММ https://fgosreestr.ru/?edl=1 </vt:lpstr>
      <vt:lpstr>Примерные АООП  https://fgosreestr.ru/?edl=1 </vt:lpstr>
      <vt:lpstr>Комплект примерных рабочих программ  по учебным предметам </vt:lpstr>
      <vt:lpstr>Связанные записи…</vt:lpstr>
      <vt:lpstr>Ознакомление с материалами ФГБНУ «ИСРО РАО» https://edsoo.ru/Profilaktika_i_korrekciya_13.htm </vt:lpstr>
      <vt:lpstr>В 2021 году по заданию Минпросвещения России ФГБНУ «Институт стратегии развития образования Российской академии образования» провел педагогическую диагностику трудностей освоения основных образовательных программ. https://edsoo.ru/download/135?hash=1317aae28ccdcd6a28c49ea8420e6977 </vt:lpstr>
      <vt:lpstr>Предлагаемые методические рекомендации помогут учителю осуществлять индивидуально-дифференцированную работу  с учетом особенностей конкретных учебных классов, уровня обученности и развития школьников на данном этапе обучения.</vt:lpstr>
      <vt:lpstr>То есть рассмотреть трудности учения как отражение  методики обучения…  Приведем пример:</vt:lpstr>
      <vt:lpstr>Какие методические ошибки допустил учитель, и к чему в дальнейшем это может привести?</vt:lpstr>
      <vt:lpstr>Вернемся к приведенному примеру,</vt:lpstr>
      <vt:lpstr>                Сделаем вывод:</vt:lpstr>
      <vt:lpstr>Работа с детьми особых образовательных потребностей https://edsoo.ru/download/315?hash=17016e4c18e746a874c701e7602a50df </vt:lpstr>
      <vt:lpstr>Сегодня в системе российского образования рассматриваются четыре группы обучающихся, имеющих особый социальный статус и связанные с ним особые образовательные потребности. </vt:lpstr>
      <vt:lpstr>ДЕТИ С ОГРАНИЧЕННЫМИ ВОЗМОЖНОСТЯМИ ЗДОРОВЬЯ</vt:lpstr>
      <vt:lpstr>ДЕТИ СО СКЛОННОСТЬЮ К ДЕВИАНТНОМУ ПОВЕДЕНИЮ</vt:lpstr>
      <vt:lpstr>ДЕТИ С ТРУДНОСТЯМИ АДАПТАЦИИ К ОБУЧЕНИЮ</vt:lpstr>
      <vt:lpstr>ДЕТИ С ТРУДНОСТЯМИ АДАПТАЦИИ К КОЛЛЕКТИВУ</vt:lpstr>
      <vt:lpstr>ДЕТИ МИГРАНТОВ: ТРУДНОСТИ ОБУЧЕНИЯ И АДАПТАЦИИ</vt:lpstr>
      <vt:lpstr>Существенное значение в работе с детьми разных социальных групп, испытывающих по разным причинам трудности в обучении и учении, имеет способность учителя реализовать другие подходы к контрольно-оценочной деятельности обучающегося: </vt:lpstr>
      <vt:lpstr>Методическая копилка  ФГБНУ «ФИПИ» https://fipi.ru/metodicheskaya-kopilka </vt:lpstr>
      <vt:lpstr>Презентация PowerPoint</vt:lpstr>
      <vt:lpstr>Презентация подготовлена с использованием материалов ФГБНУ «ИСРО РАО» https://instrao.ru/ , МИНИСТЕРСТВА ПРОСВЕЩЕНИЯ РОССИЙСКОЙ ФЕДЕРАЦИИ https://fgosreestr.ru , ФГБНУ «ФИПИ» https://fipi.ru/ </vt:lpstr>
    </vt:vector>
  </TitlesOfParts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Светлана</dc:creator>
  <cp:lastModifiedBy>Alexandr Zamotin</cp:lastModifiedBy>
  <cp:revision>31</cp:revision>
  <dcterms:created xsi:type="dcterms:W3CDTF">2022-11-14T08:41:28Z</dcterms:created>
  <dcterms:modified xsi:type="dcterms:W3CDTF">2023-09-06T12:19:37Z</dcterms:modified>
</cp:coreProperties>
</file>