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7" r:id="rId11"/>
    <p:sldId id="271" r:id="rId12"/>
    <p:sldId id="272" r:id="rId13"/>
    <p:sldId id="264" r:id="rId14"/>
    <p:sldId id="266" r:id="rId15"/>
    <p:sldId id="268" r:id="rId16"/>
    <p:sldId id="270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63229-3746-4572-8804-A30C20975E08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A416573-A305-4DF3-A640-FE188FD0B88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Итоги </a:t>
          </a:r>
          <a:r>
            <a:rPr lang="ru-RU" sz="1600" dirty="0" smtClean="0"/>
            <a:t>реализации мероприятий в соответствии с планом - графиком реализации задач образовательного события «Марафон открытых «классных» уроков» по предметам   в общеобразовательных организациях в период с 20 января 2025 года по 20 марта 2025 года.</a:t>
          </a:r>
          <a:endParaRPr lang="ru-RU" sz="1600" dirty="0"/>
        </a:p>
      </dgm:t>
    </dgm:pt>
    <dgm:pt modelId="{C890071C-DC68-407D-8D36-AC4147B5DEBF}" type="parTrans" cxnId="{A5DA95A5-3341-42AD-B762-8ED646A6B111}">
      <dgm:prSet/>
      <dgm:spPr/>
      <dgm:t>
        <a:bodyPr/>
        <a:lstStyle/>
        <a:p>
          <a:endParaRPr lang="ru-RU"/>
        </a:p>
      </dgm:t>
    </dgm:pt>
    <dgm:pt modelId="{F5EF8BDC-E2BA-4DA5-AAAD-51179EB3CFB7}" type="sibTrans" cxnId="{A5DA95A5-3341-42AD-B762-8ED646A6B111}">
      <dgm:prSet/>
      <dgm:spPr/>
      <dgm:t>
        <a:bodyPr/>
        <a:lstStyle/>
        <a:p>
          <a:endParaRPr lang="ru-RU"/>
        </a:p>
      </dgm:t>
    </dgm:pt>
    <dgm:pt modelId="{575C32CB-491F-4434-B95A-CFEE4645CC35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</a:rPr>
            <a:t>Торжественное</a:t>
          </a:r>
          <a:r>
            <a:rPr lang="ru-RU" sz="1400" b="1" dirty="0" smtClean="0"/>
            <a:t> </a:t>
          </a:r>
          <a:r>
            <a:rPr lang="ru-RU" sz="1400" dirty="0" smtClean="0"/>
            <a:t>подведение итогов и вручение сертификатов учителям-предметникам, представившим свой успешный опыт на муниципальном уровне с целью распространения эффективного педагогического опыта, способа реализации инноваций в образовательном процессе и поддержки педагогических инициатив в рамках проведения марафона.</a:t>
          </a:r>
          <a:endParaRPr lang="ru-RU" sz="1400" dirty="0"/>
        </a:p>
      </dgm:t>
    </dgm:pt>
    <dgm:pt modelId="{66789DF7-04F9-4845-A6FB-B9C295A41681}" type="parTrans" cxnId="{E12F4EA0-2C22-46F0-A75D-BAC6887C572D}">
      <dgm:prSet/>
      <dgm:spPr/>
      <dgm:t>
        <a:bodyPr/>
        <a:lstStyle/>
        <a:p>
          <a:endParaRPr lang="ru-RU"/>
        </a:p>
      </dgm:t>
    </dgm:pt>
    <dgm:pt modelId="{D67ACE64-0E59-42B8-AE9C-B1EC31BA2C1B}" type="sibTrans" cxnId="{E12F4EA0-2C22-46F0-A75D-BAC6887C572D}">
      <dgm:prSet/>
      <dgm:spPr/>
      <dgm:t>
        <a:bodyPr/>
        <a:lstStyle/>
        <a:p>
          <a:endParaRPr lang="ru-RU"/>
        </a:p>
      </dgm:t>
    </dgm:pt>
    <dgm:pt modelId="{1FBB1254-21CD-4D67-B342-9AE2C2107791}">
      <dgm:prSet custT="1"/>
      <dgm:spPr/>
      <dgm:t>
        <a:bodyPr/>
        <a:lstStyle/>
        <a:p>
          <a:pPr rtl="0"/>
          <a:r>
            <a:rPr lang="ru-RU" sz="1500" b="1" dirty="0" smtClean="0">
              <a:solidFill>
                <a:srgbClr val="C00000"/>
              </a:solidFill>
            </a:rPr>
            <a:t>Рефлексия.</a:t>
          </a:r>
          <a:r>
            <a:rPr lang="ru-RU" sz="1500" dirty="0" smtClean="0"/>
            <a:t> </a:t>
          </a:r>
          <a:endParaRPr lang="ru-RU" sz="1500" dirty="0"/>
        </a:p>
      </dgm:t>
    </dgm:pt>
    <dgm:pt modelId="{6736D119-BBDE-464C-87AD-B2CD363ECC92}" type="parTrans" cxnId="{C2139A74-531E-4606-B249-23E69E0EFEE8}">
      <dgm:prSet/>
      <dgm:spPr/>
      <dgm:t>
        <a:bodyPr/>
        <a:lstStyle/>
        <a:p>
          <a:endParaRPr lang="ru-RU"/>
        </a:p>
      </dgm:t>
    </dgm:pt>
    <dgm:pt modelId="{A0563DC7-883E-4916-81EC-B697344E2779}" type="sibTrans" cxnId="{C2139A74-531E-4606-B249-23E69E0EFEE8}">
      <dgm:prSet/>
      <dgm:spPr/>
      <dgm:t>
        <a:bodyPr/>
        <a:lstStyle/>
        <a:p>
          <a:endParaRPr lang="ru-RU"/>
        </a:p>
      </dgm:t>
    </dgm:pt>
    <dgm:pt modelId="{9AD34462-099F-4608-B77F-29AEE5B5D2ED}" type="pres">
      <dgm:prSet presAssocID="{6CD63229-3746-4572-8804-A30C20975E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5406B-DE16-4723-8EBE-76653C5488A6}" type="pres">
      <dgm:prSet presAssocID="{6CD63229-3746-4572-8804-A30C20975E08}" presName="arrow" presStyleLbl="bgShp" presStyleIdx="0" presStyleCnt="1"/>
      <dgm:spPr/>
    </dgm:pt>
    <dgm:pt modelId="{F4D17332-F328-4B92-931E-73CBBABF4E8D}" type="pres">
      <dgm:prSet presAssocID="{6CD63229-3746-4572-8804-A30C20975E08}" presName="points" presStyleCnt="0"/>
      <dgm:spPr/>
    </dgm:pt>
    <dgm:pt modelId="{03B6648D-DDE2-49C2-AA55-05AACBB66170}" type="pres">
      <dgm:prSet presAssocID="{8A416573-A305-4DF3-A640-FE188FD0B887}" presName="compositeA" presStyleCnt="0"/>
      <dgm:spPr/>
    </dgm:pt>
    <dgm:pt modelId="{633F9055-21C2-4715-8402-25FAB3CEEA9F}" type="pres">
      <dgm:prSet presAssocID="{8A416573-A305-4DF3-A640-FE188FD0B88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7789-415D-44FD-A0A5-736CFD10BB65}" type="pres">
      <dgm:prSet presAssocID="{8A416573-A305-4DF3-A640-FE188FD0B887}" presName="circleA" presStyleLbl="node1" presStyleIdx="0" presStyleCnt="3"/>
      <dgm:spPr/>
    </dgm:pt>
    <dgm:pt modelId="{03531C83-1FF9-4955-8994-09D9880FF27F}" type="pres">
      <dgm:prSet presAssocID="{8A416573-A305-4DF3-A640-FE188FD0B887}" presName="spaceA" presStyleCnt="0"/>
      <dgm:spPr/>
    </dgm:pt>
    <dgm:pt modelId="{8CD67269-ACC9-4974-A607-2E43CD3AD475}" type="pres">
      <dgm:prSet presAssocID="{F5EF8BDC-E2BA-4DA5-AAAD-51179EB3CFB7}" presName="space" presStyleCnt="0"/>
      <dgm:spPr/>
    </dgm:pt>
    <dgm:pt modelId="{D15DB063-BECF-4B12-BEE6-E6F08CEA421B}" type="pres">
      <dgm:prSet presAssocID="{575C32CB-491F-4434-B95A-CFEE4645CC35}" presName="compositeB" presStyleCnt="0"/>
      <dgm:spPr/>
    </dgm:pt>
    <dgm:pt modelId="{875C7C80-412E-4730-9097-3DFAC025E437}" type="pres">
      <dgm:prSet presAssocID="{575C32CB-491F-4434-B95A-CFEE4645CC3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1EBD7-5D9D-4AC7-8EE7-5439892F6AD2}" type="pres">
      <dgm:prSet presAssocID="{575C32CB-491F-4434-B95A-CFEE4645CC35}" presName="circleB" presStyleLbl="node1" presStyleIdx="1" presStyleCnt="3"/>
      <dgm:spPr/>
    </dgm:pt>
    <dgm:pt modelId="{6394E628-685D-4549-8A75-D71C86BF9B87}" type="pres">
      <dgm:prSet presAssocID="{575C32CB-491F-4434-B95A-CFEE4645CC35}" presName="spaceB" presStyleCnt="0"/>
      <dgm:spPr/>
    </dgm:pt>
    <dgm:pt modelId="{076FEB31-1B2F-4E67-9046-F6F5F3AB87A8}" type="pres">
      <dgm:prSet presAssocID="{D67ACE64-0E59-42B8-AE9C-B1EC31BA2C1B}" presName="space" presStyleCnt="0"/>
      <dgm:spPr/>
    </dgm:pt>
    <dgm:pt modelId="{688B6D77-118B-40D7-B620-B7D2EEA6C895}" type="pres">
      <dgm:prSet presAssocID="{1FBB1254-21CD-4D67-B342-9AE2C2107791}" presName="compositeA" presStyleCnt="0"/>
      <dgm:spPr/>
    </dgm:pt>
    <dgm:pt modelId="{4D657A1C-041F-4C73-9B6B-F886D3D68F07}" type="pres">
      <dgm:prSet presAssocID="{1FBB1254-21CD-4D67-B342-9AE2C210779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23F9-832A-4919-9FD4-C72042D701FA}" type="pres">
      <dgm:prSet presAssocID="{1FBB1254-21CD-4D67-B342-9AE2C2107791}" presName="circleA" presStyleLbl="node1" presStyleIdx="2" presStyleCnt="3"/>
      <dgm:spPr/>
    </dgm:pt>
    <dgm:pt modelId="{64464A71-44DE-4CD8-89CD-320B231EFBA3}" type="pres">
      <dgm:prSet presAssocID="{1FBB1254-21CD-4D67-B342-9AE2C2107791}" presName="spaceA" presStyleCnt="0"/>
      <dgm:spPr/>
    </dgm:pt>
  </dgm:ptLst>
  <dgm:cxnLst>
    <dgm:cxn modelId="{C2139A74-531E-4606-B249-23E69E0EFEE8}" srcId="{6CD63229-3746-4572-8804-A30C20975E08}" destId="{1FBB1254-21CD-4D67-B342-9AE2C2107791}" srcOrd="2" destOrd="0" parTransId="{6736D119-BBDE-464C-87AD-B2CD363ECC92}" sibTransId="{A0563DC7-883E-4916-81EC-B697344E2779}"/>
    <dgm:cxn modelId="{3F57F28B-6979-4C85-ADE5-3A7A2E16DC75}" type="presOf" srcId="{1FBB1254-21CD-4D67-B342-9AE2C2107791}" destId="{4D657A1C-041F-4C73-9B6B-F886D3D68F07}" srcOrd="0" destOrd="0" presId="urn:microsoft.com/office/officeart/2005/8/layout/hProcess11"/>
    <dgm:cxn modelId="{C78DFD5C-B584-4170-B432-5B1A9B577FF3}" type="presOf" srcId="{575C32CB-491F-4434-B95A-CFEE4645CC35}" destId="{875C7C80-412E-4730-9097-3DFAC025E437}" srcOrd="0" destOrd="0" presId="urn:microsoft.com/office/officeart/2005/8/layout/hProcess11"/>
    <dgm:cxn modelId="{A5DA95A5-3341-42AD-B762-8ED646A6B111}" srcId="{6CD63229-3746-4572-8804-A30C20975E08}" destId="{8A416573-A305-4DF3-A640-FE188FD0B887}" srcOrd="0" destOrd="0" parTransId="{C890071C-DC68-407D-8D36-AC4147B5DEBF}" sibTransId="{F5EF8BDC-E2BA-4DA5-AAAD-51179EB3CFB7}"/>
    <dgm:cxn modelId="{E12F4EA0-2C22-46F0-A75D-BAC6887C572D}" srcId="{6CD63229-3746-4572-8804-A30C20975E08}" destId="{575C32CB-491F-4434-B95A-CFEE4645CC35}" srcOrd="1" destOrd="0" parTransId="{66789DF7-04F9-4845-A6FB-B9C295A41681}" sibTransId="{D67ACE64-0E59-42B8-AE9C-B1EC31BA2C1B}"/>
    <dgm:cxn modelId="{03E5730C-D22C-4380-B720-3DCD230E501D}" type="presOf" srcId="{6CD63229-3746-4572-8804-A30C20975E08}" destId="{9AD34462-099F-4608-B77F-29AEE5B5D2ED}" srcOrd="0" destOrd="0" presId="urn:microsoft.com/office/officeart/2005/8/layout/hProcess11"/>
    <dgm:cxn modelId="{A1E39D83-8A0E-4D7A-A86F-8DC07662C6A6}" type="presOf" srcId="{8A416573-A305-4DF3-A640-FE188FD0B887}" destId="{633F9055-21C2-4715-8402-25FAB3CEEA9F}" srcOrd="0" destOrd="0" presId="urn:microsoft.com/office/officeart/2005/8/layout/hProcess11"/>
    <dgm:cxn modelId="{6B37FCDD-C57E-497B-AA3D-1D201761F1F5}" type="presParOf" srcId="{9AD34462-099F-4608-B77F-29AEE5B5D2ED}" destId="{BEC5406B-DE16-4723-8EBE-76653C5488A6}" srcOrd="0" destOrd="0" presId="urn:microsoft.com/office/officeart/2005/8/layout/hProcess11"/>
    <dgm:cxn modelId="{4997F8C5-41A4-40AA-96F5-8045BA2AFA28}" type="presParOf" srcId="{9AD34462-099F-4608-B77F-29AEE5B5D2ED}" destId="{F4D17332-F328-4B92-931E-73CBBABF4E8D}" srcOrd="1" destOrd="0" presId="urn:microsoft.com/office/officeart/2005/8/layout/hProcess11"/>
    <dgm:cxn modelId="{739F2092-AEA6-4691-8F6B-CCCD3424B7B7}" type="presParOf" srcId="{F4D17332-F328-4B92-931E-73CBBABF4E8D}" destId="{03B6648D-DDE2-49C2-AA55-05AACBB66170}" srcOrd="0" destOrd="0" presId="urn:microsoft.com/office/officeart/2005/8/layout/hProcess11"/>
    <dgm:cxn modelId="{5D7CB9E5-85CA-45A4-A696-4EF9BD0F8D30}" type="presParOf" srcId="{03B6648D-DDE2-49C2-AA55-05AACBB66170}" destId="{633F9055-21C2-4715-8402-25FAB3CEEA9F}" srcOrd="0" destOrd="0" presId="urn:microsoft.com/office/officeart/2005/8/layout/hProcess11"/>
    <dgm:cxn modelId="{9390BCBA-BDAF-4EFF-B366-FCFC26452177}" type="presParOf" srcId="{03B6648D-DDE2-49C2-AA55-05AACBB66170}" destId="{FD747789-415D-44FD-A0A5-736CFD10BB65}" srcOrd="1" destOrd="0" presId="urn:microsoft.com/office/officeart/2005/8/layout/hProcess11"/>
    <dgm:cxn modelId="{483A7F99-FA5E-482F-9B42-F9AF25A0DEDA}" type="presParOf" srcId="{03B6648D-DDE2-49C2-AA55-05AACBB66170}" destId="{03531C83-1FF9-4955-8994-09D9880FF27F}" srcOrd="2" destOrd="0" presId="urn:microsoft.com/office/officeart/2005/8/layout/hProcess11"/>
    <dgm:cxn modelId="{7FCADEF4-77D8-4D8A-8D8D-E7DD0AAF4CFF}" type="presParOf" srcId="{F4D17332-F328-4B92-931E-73CBBABF4E8D}" destId="{8CD67269-ACC9-4974-A607-2E43CD3AD475}" srcOrd="1" destOrd="0" presId="urn:microsoft.com/office/officeart/2005/8/layout/hProcess11"/>
    <dgm:cxn modelId="{CE598471-4340-496F-B94A-AD51CB52FE23}" type="presParOf" srcId="{F4D17332-F328-4B92-931E-73CBBABF4E8D}" destId="{D15DB063-BECF-4B12-BEE6-E6F08CEA421B}" srcOrd="2" destOrd="0" presId="urn:microsoft.com/office/officeart/2005/8/layout/hProcess11"/>
    <dgm:cxn modelId="{26AEF4F8-EA55-4098-863A-71D32A240B79}" type="presParOf" srcId="{D15DB063-BECF-4B12-BEE6-E6F08CEA421B}" destId="{875C7C80-412E-4730-9097-3DFAC025E437}" srcOrd="0" destOrd="0" presId="urn:microsoft.com/office/officeart/2005/8/layout/hProcess11"/>
    <dgm:cxn modelId="{DC4F29BF-9C52-481E-937E-08D92D2D74F9}" type="presParOf" srcId="{D15DB063-BECF-4B12-BEE6-E6F08CEA421B}" destId="{6C51EBD7-5D9D-4AC7-8EE7-5439892F6AD2}" srcOrd="1" destOrd="0" presId="urn:microsoft.com/office/officeart/2005/8/layout/hProcess11"/>
    <dgm:cxn modelId="{C3F59505-31C6-4D03-9A38-0F648787D8C0}" type="presParOf" srcId="{D15DB063-BECF-4B12-BEE6-E6F08CEA421B}" destId="{6394E628-685D-4549-8A75-D71C86BF9B87}" srcOrd="2" destOrd="0" presId="urn:microsoft.com/office/officeart/2005/8/layout/hProcess11"/>
    <dgm:cxn modelId="{4B2F0B8E-CA04-4B74-8A12-A567B48E5055}" type="presParOf" srcId="{F4D17332-F328-4B92-931E-73CBBABF4E8D}" destId="{076FEB31-1B2F-4E67-9046-F6F5F3AB87A8}" srcOrd="3" destOrd="0" presId="urn:microsoft.com/office/officeart/2005/8/layout/hProcess11"/>
    <dgm:cxn modelId="{3064C7FC-6A24-4B90-8874-C402F719A6C0}" type="presParOf" srcId="{F4D17332-F328-4B92-931E-73CBBABF4E8D}" destId="{688B6D77-118B-40D7-B620-B7D2EEA6C895}" srcOrd="4" destOrd="0" presId="urn:microsoft.com/office/officeart/2005/8/layout/hProcess11"/>
    <dgm:cxn modelId="{7B57D43A-112F-4BAA-997B-843AD77E345F}" type="presParOf" srcId="{688B6D77-118B-40D7-B620-B7D2EEA6C895}" destId="{4D657A1C-041F-4C73-9B6B-F886D3D68F07}" srcOrd="0" destOrd="0" presId="urn:microsoft.com/office/officeart/2005/8/layout/hProcess11"/>
    <dgm:cxn modelId="{BE433A11-8FD8-479C-8CD0-449B6DE9906A}" type="presParOf" srcId="{688B6D77-118B-40D7-B620-B7D2EEA6C895}" destId="{E23523F9-832A-4919-9FD4-C72042D701FA}" srcOrd="1" destOrd="0" presId="urn:microsoft.com/office/officeart/2005/8/layout/hProcess11"/>
    <dgm:cxn modelId="{CB8B1FCE-B99B-4663-81DD-C2E33A05B0A7}" type="presParOf" srcId="{688B6D77-118B-40D7-B620-B7D2EEA6C895}" destId="{64464A71-44DE-4CD8-89CD-320B231EFB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AB980-037C-4032-B260-203B7488C7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A493-681A-49EE-863F-1D1BB34BF8EF}">
      <dgm:prSet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приняли участие 15/100% общеобразовательных организаций, в том числе ШНОР, ШПУН и ШВОР</a:t>
          </a:r>
          <a:endParaRPr lang="ru-RU" sz="1600" dirty="0">
            <a:solidFill>
              <a:schemeClr val="tx1"/>
            </a:solidFill>
          </a:endParaRPr>
        </a:p>
      </dgm:t>
    </dgm:pt>
    <dgm:pt modelId="{C4EC4168-50A5-442A-A422-DEFE535C465F}" type="parTrans" cxnId="{A272B223-60A6-4FD8-920F-F04C9AAC692C}">
      <dgm:prSet/>
      <dgm:spPr/>
      <dgm:t>
        <a:bodyPr/>
        <a:lstStyle/>
        <a:p>
          <a:endParaRPr lang="ru-RU"/>
        </a:p>
      </dgm:t>
    </dgm:pt>
    <dgm:pt modelId="{150BB3A0-29B4-49FD-B7A0-0DA82C33D8CC}" type="sibTrans" cxnId="{A272B223-60A6-4FD8-920F-F04C9AAC692C}">
      <dgm:prSet/>
      <dgm:spPr/>
      <dgm:t>
        <a:bodyPr/>
        <a:lstStyle/>
        <a:p>
          <a:endParaRPr lang="ru-RU"/>
        </a:p>
      </dgm:t>
    </dgm:pt>
    <dgm:pt modelId="{3E556A7F-91A4-4428-BA6A-1A5D3A763A3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педагоги 13/87% ОО дали открытые уроки на своей базе</a:t>
          </a:r>
          <a:endParaRPr lang="ru-RU" sz="1600" dirty="0"/>
        </a:p>
      </dgm:t>
    </dgm:pt>
    <dgm:pt modelId="{6E47FB53-A7CE-4F47-89FD-292E258F860D}" type="parTrans" cxnId="{7757701F-C503-494A-9C09-C1B9488EE02F}">
      <dgm:prSet/>
      <dgm:spPr/>
      <dgm:t>
        <a:bodyPr/>
        <a:lstStyle/>
        <a:p>
          <a:endParaRPr lang="ru-RU"/>
        </a:p>
      </dgm:t>
    </dgm:pt>
    <dgm:pt modelId="{D808DDBB-6A31-4095-A431-FF19587458CC}" type="sibTrans" cxnId="{7757701F-C503-494A-9C09-C1B9488EE02F}">
      <dgm:prSet/>
      <dgm:spPr/>
      <dgm:t>
        <a:bodyPr/>
        <a:lstStyle/>
        <a:p>
          <a:endParaRPr lang="ru-RU"/>
        </a:p>
      </dgm:t>
    </dgm:pt>
    <dgm:pt modelId="{127A54F4-C70A-4C15-AEC5-12CAFAED077E}">
      <dgm:prSet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проведены 15 уроков, из них 5 уроков английского языка в начальной школе, 3 урока русского языка, 2 урока биологии, урок физики и урок химии, а также 3 урока математики, в том числе алгебры и геометрии в основной школе</a:t>
          </a:r>
          <a:endParaRPr lang="ru-RU" sz="1600" dirty="0">
            <a:solidFill>
              <a:schemeClr val="tx1"/>
            </a:solidFill>
          </a:endParaRPr>
        </a:p>
      </dgm:t>
    </dgm:pt>
    <dgm:pt modelId="{8FBE494F-4C81-484E-9121-7F6763C40D0B}" type="parTrans" cxnId="{1014712F-57BA-4129-936B-AAEF1F53520B}">
      <dgm:prSet/>
      <dgm:spPr/>
      <dgm:t>
        <a:bodyPr/>
        <a:lstStyle/>
        <a:p>
          <a:endParaRPr lang="ru-RU"/>
        </a:p>
      </dgm:t>
    </dgm:pt>
    <dgm:pt modelId="{D1065FCE-2E75-43D1-B154-AAC63596232B}" type="sibTrans" cxnId="{1014712F-57BA-4129-936B-AAEF1F53520B}">
      <dgm:prSet/>
      <dgm:spPr/>
      <dgm:t>
        <a:bodyPr/>
        <a:lstStyle/>
        <a:p>
          <a:endParaRPr lang="ru-RU"/>
        </a:p>
      </dgm:t>
    </dgm:pt>
    <dgm:pt modelId="{0540B60D-50AD-466E-AC95-CD55FF3BB0E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проведены уроки разных типов: обобщающие, освоения новых знаний, комбинированные, повторения и систематизации знаний, умений и навыков учащихся, закрепления и обобщения ЗУН, а также урок рефлексии. </a:t>
          </a:r>
          <a:endParaRPr lang="ru-RU" sz="1600" dirty="0"/>
        </a:p>
      </dgm:t>
    </dgm:pt>
    <dgm:pt modelId="{B3C9C826-DCBF-420B-B1C8-D8C1D494FCC9}" type="parTrans" cxnId="{99693858-296D-469D-BDF0-8D342B7916DE}">
      <dgm:prSet/>
      <dgm:spPr/>
      <dgm:t>
        <a:bodyPr/>
        <a:lstStyle/>
        <a:p>
          <a:endParaRPr lang="ru-RU"/>
        </a:p>
      </dgm:t>
    </dgm:pt>
    <dgm:pt modelId="{07D1EFF8-316A-4314-AC76-22FDC776EE04}" type="sibTrans" cxnId="{99693858-296D-469D-BDF0-8D342B7916DE}">
      <dgm:prSet/>
      <dgm:spPr/>
      <dgm:t>
        <a:bodyPr/>
        <a:lstStyle/>
        <a:p>
          <a:endParaRPr lang="ru-RU"/>
        </a:p>
      </dgm:t>
    </dgm:pt>
    <dgm:pt modelId="{4A0FAC2F-B9AC-4240-A318-B6E925F8E4F4}" type="pres">
      <dgm:prSet presAssocID="{B44AB980-037C-4032-B260-203B7488C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B58B2-64D6-478C-B3DD-23D7673951A3}" type="pres">
      <dgm:prSet presAssocID="{7EB0A493-681A-49EE-863F-1D1BB34BF8EF}" presName="node" presStyleLbl="node1" presStyleIdx="0" presStyleCnt="4" custLinFactNeighborX="15338" custLinFactNeighborY="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B3DD-F418-4F49-B109-C7808A96A81F}" type="pres">
      <dgm:prSet presAssocID="{150BB3A0-29B4-49FD-B7A0-0DA82C33D8C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70D3ED5-6041-4C36-8DA1-5212A8E6F275}" type="pres">
      <dgm:prSet presAssocID="{150BB3A0-29B4-49FD-B7A0-0DA82C33D8C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D78D4A6-284E-41AA-921B-F9A4C81C2669}" type="pres">
      <dgm:prSet presAssocID="{3E556A7F-91A4-4428-BA6A-1A5D3A763A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91319-86EC-4B9D-A856-F77BDD4D42BE}" type="pres">
      <dgm:prSet presAssocID="{D808DDBB-6A31-4095-A431-FF19587458C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4EB58C2-F682-4079-81EC-D89A56E9224C}" type="pres">
      <dgm:prSet presAssocID="{D808DDBB-6A31-4095-A431-FF19587458C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CBCD892-8B49-4665-BAED-260C07A1BD9F}" type="pres">
      <dgm:prSet presAssocID="{127A54F4-C70A-4C15-AEC5-12CAFAED07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E9A88-6DA9-4885-B40A-05E55339B690}" type="pres">
      <dgm:prSet presAssocID="{D1065FCE-2E75-43D1-B154-AAC63596232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8EA3B9D-7D7E-4F41-884E-FFF3E7E9D3E8}" type="pres">
      <dgm:prSet presAssocID="{D1065FCE-2E75-43D1-B154-AAC63596232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9599B1B-3E14-4F33-924C-EFB3543A1DD8}" type="pres">
      <dgm:prSet presAssocID="{0540B60D-50AD-466E-AC95-CD55FF3BB0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2B223-60A6-4FD8-920F-F04C9AAC692C}" srcId="{B44AB980-037C-4032-B260-203B7488C7FF}" destId="{7EB0A493-681A-49EE-863F-1D1BB34BF8EF}" srcOrd="0" destOrd="0" parTransId="{C4EC4168-50A5-442A-A422-DEFE535C465F}" sibTransId="{150BB3A0-29B4-49FD-B7A0-0DA82C33D8CC}"/>
    <dgm:cxn modelId="{4FB306E6-B76C-456E-9485-9A43AFDB6ED3}" type="presOf" srcId="{D1065FCE-2E75-43D1-B154-AAC63596232B}" destId="{CEAE9A88-6DA9-4885-B40A-05E55339B690}" srcOrd="0" destOrd="0" presId="urn:microsoft.com/office/officeart/2005/8/layout/process1"/>
    <dgm:cxn modelId="{81908B32-F0E0-45B9-8B50-63243039EB4E}" type="presOf" srcId="{127A54F4-C70A-4C15-AEC5-12CAFAED077E}" destId="{4CBCD892-8B49-4665-BAED-260C07A1BD9F}" srcOrd="0" destOrd="0" presId="urn:microsoft.com/office/officeart/2005/8/layout/process1"/>
    <dgm:cxn modelId="{B381459C-589F-4C5D-B0A2-BCE8D020397C}" type="presOf" srcId="{150BB3A0-29B4-49FD-B7A0-0DA82C33D8CC}" destId="{9C99B3DD-F418-4F49-B109-C7808A96A81F}" srcOrd="0" destOrd="0" presId="urn:microsoft.com/office/officeart/2005/8/layout/process1"/>
    <dgm:cxn modelId="{D875AABC-B23E-4A9A-A266-49D81B943972}" type="presOf" srcId="{0540B60D-50AD-466E-AC95-CD55FF3BB0E8}" destId="{F9599B1B-3E14-4F33-924C-EFB3543A1DD8}" srcOrd="0" destOrd="0" presId="urn:microsoft.com/office/officeart/2005/8/layout/process1"/>
    <dgm:cxn modelId="{17DCBA9F-579B-442A-9291-67A1B9A7F2F2}" type="presOf" srcId="{3E556A7F-91A4-4428-BA6A-1A5D3A763A38}" destId="{CD78D4A6-284E-41AA-921B-F9A4C81C2669}" srcOrd="0" destOrd="0" presId="urn:microsoft.com/office/officeart/2005/8/layout/process1"/>
    <dgm:cxn modelId="{3009D942-C5A8-478D-B52D-3332B19F0033}" type="presOf" srcId="{D808DDBB-6A31-4095-A431-FF19587458CC}" destId="{E4EB58C2-F682-4079-81EC-D89A56E9224C}" srcOrd="1" destOrd="0" presId="urn:microsoft.com/office/officeart/2005/8/layout/process1"/>
    <dgm:cxn modelId="{8C79A8AC-DFF9-4EF4-9920-CD77D4AE8450}" type="presOf" srcId="{B44AB980-037C-4032-B260-203B7488C7FF}" destId="{4A0FAC2F-B9AC-4240-A318-B6E925F8E4F4}" srcOrd="0" destOrd="0" presId="urn:microsoft.com/office/officeart/2005/8/layout/process1"/>
    <dgm:cxn modelId="{33C4A234-B001-4285-BCEC-DBDF0D1222AD}" type="presOf" srcId="{150BB3A0-29B4-49FD-B7A0-0DA82C33D8CC}" destId="{A70D3ED5-6041-4C36-8DA1-5212A8E6F275}" srcOrd="1" destOrd="0" presId="urn:microsoft.com/office/officeart/2005/8/layout/process1"/>
    <dgm:cxn modelId="{7757701F-C503-494A-9C09-C1B9488EE02F}" srcId="{B44AB980-037C-4032-B260-203B7488C7FF}" destId="{3E556A7F-91A4-4428-BA6A-1A5D3A763A38}" srcOrd="1" destOrd="0" parTransId="{6E47FB53-A7CE-4F47-89FD-292E258F860D}" sibTransId="{D808DDBB-6A31-4095-A431-FF19587458CC}"/>
    <dgm:cxn modelId="{8BD08E4A-4107-469D-BA03-BFD6F84FE4A5}" type="presOf" srcId="{D1065FCE-2E75-43D1-B154-AAC63596232B}" destId="{B8EA3B9D-7D7E-4F41-884E-FFF3E7E9D3E8}" srcOrd="1" destOrd="0" presId="urn:microsoft.com/office/officeart/2005/8/layout/process1"/>
    <dgm:cxn modelId="{C5E3AE35-F954-4D6B-9C35-43FB4891C753}" type="presOf" srcId="{7EB0A493-681A-49EE-863F-1D1BB34BF8EF}" destId="{A8EB58B2-64D6-478C-B3DD-23D7673951A3}" srcOrd="0" destOrd="0" presId="urn:microsoft.com/office/officeart/2005/8/layout/process1"/>
    <dgm:cxn modelId="{FFA418AC-53B5-4520-BD1C-8F7D65A1D559}" type="presOf" srcId="{D808DDBB-6A31-4095-A431-FF19587458CC}" destId="{61091319-86EC-4B9D-A856-F77BDD4D42BE}" srcOrd="0" destOrd="0" presId="urn:microsoft.com/office/officeart/2005/8/layout/process1"/>
    <dgm:cxn modelId="{1014712F-57BA-4129-936B-AAEF1F53520B}" srcId="{B44AB980-037C-4032-B260-203B7488C7FF}" destId="{127A54F4-C70A-4C15-AEC5-12CAFAED077E}" srcOrd="2" destOrd="0" parTransId="{8FBE494F-4C81-484E-9121-7F6763C40D0B}" sibTransId="{D1065FCE-2E75-43D1-B154-AAC63596232B}"/>
    <dgm:cxn modelId="{99693858-296D-469D-BDF0-8D342B7916DE}" srcId="{B44AB980-037C-4032-B260-203B7488C7FF}" destId="{0540B60D-50AD-466E-AC95-CD55FF3BB0E8}" srcOrd="3" destOrd="0" parTransId="{B3C9C826-DCBF-420B-B1C8-D8C1D494FCC9}" sibTransId="{07D1EFF8-316A-4314-AC76-22FDC776EE04}"/>
    <dgm:cxn modelId="{214E36D9-579D-4720-A491-04AE35EDBABA}" type="presParOf" srcId="{4A0FAC2F-B9AC-4240-A318-B6E925F8E4F4}" destId="{A8EB58B2-64D6-478C-B3DD-23D7673951A3}" srcOrd="0" destOrd="0" presId="urn:microsoft.com/office/officeart/2005/8/layout/process1"/>
    <dgm:cxn modelId="{5C7B52E6-3E28-40E4-9F30-4FBB16AF22EA}" type="presParOf" srcId="{4A0FAC2F-B9AC-4240-A318-B6E925F8E4F4}" destId="{9C99B3DD-F418-4F49-B109-C7808A96A81F}" srcOrd="1" destOrd="0" presId="urn:microsoft.com/office/officeart/2005/8/layout/process1"/>
    <dgm:cxn modelId="{A3B6AD2B-8B0C-4750-A5C5-CC3DF59A9952}" type="presParOf" srcId="{9C99B3DD-F418-4F49-B109-C7808A96A81F}" destId="{A70D3ED5-6041-4C36-8DA1-5212A8E6F275}" srcOrd="0" destOrd="0" presId="urn:microsoft.com/office/officeart/2005/8/layout/process1"/>
    <dgm:cxn modelId="{2D18360B-0083-44CE-9D36-DB83F75B2500}" type="presParOf" srcId="{4A0FAC2F-B9AC-4240-A318-B6E925F8E4F4}" destId="{CD78D4A6-284E-41AA-921B-F9A4C81C2669}" srcOrd="2" destOrd="0" presId="urn:microsoft.com/office/officeart/2005/8/layout/process1"/>
    <dgm:cxn modelId="{202B2F0F-FAAE-4E5B-A6DF-E6DDE6A338CD}" type="presParOf" srcId="{4A0FAC2F-B9AC-4240-A318-B6E925F8E4F4}" destId="{61091319-86EC-4B9D-A856-F77BDD4D42BE}" srcOrd="3" destOrd="0" presId="urn:microsoft.com/office/officeart/2005/8/layout/process1"/>
    <dgm:cxn modelId="{52417A9D-3E11-4AEF-8F99-B1A7B047803C}" type="presParOf" srcId="{61091319-86EC-4B9D-A856-F77BDD4D42BE}" destId="{E4EB58C2-F682-4079-81EC-D89A56E9224C}" srcOrd="0" destOrd="0" presId="urn:microsoft.com/office/officeart/2005/8/layout/process1"/>
    <dgm:cxn modelId="{16F80A88-3984-40EC-AEE5-B40B56D64ACD}" type="presParOf" srcId="{4A0FAC2F-B9AC-4240-A318-B6E925F8E4F4}" destId="{4CBCD892-8B49-4665-BAED-260C07A1BD9F}" srcOrd="4" destOrd="0" presId="urn:microsoft.com/office/officeart/2005/8/layout/process1"/>
    <dgm:cxn modelId="{41FD57F1-2B41-42DD-911B-A75259623B8B}" type="presParOf" srcId="{4A0FAC2F-B9AC-4240-A318-B6E925F8E4F4}" destId="{CEAE9A88-6DA9-4885-B40A-05E55339B690}" srcOrd="5" destOrd="0" presId="urn:microsoft.com/office/officeart/2005/8/layout/process1"/>
    <dgm:cxn modelId="{13F9EC8F-690A-4DD2-95EE-4515B1293655}" type="presParOf" srcId="{CEAE9A88-6DA9-4885-B40A-05E55339B690}" destId="{B8EA3B9D-7D7E-4F41-884E-FFF3E7E9D3E8}" srcOrd="0" destOrd="0" presId="urn:microsoft.com/office/officeart/2005/8/layout/process1"/>
    <dgm:cxn modelId="{946FF31D-8179-43BE-A7E7-AF7EC2014A82}" type="presParOf" srcId="{4A0FAC2F-B9AC-4240-A318-B6E925F8E4F4}" destId="{F9599B1B-3E14-4F33-924C-EFB3543A1D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406B-DE16-4723-8EBE-76653C5488A6}">
      <dsp:nvSpPr>
        <dsp:cNvPr id="0" name=""/>
        <dsp:cNvSpPr/>
      </dsp:nvSpPr>
      <dsp:spPr>
        <a:xfrm>
          <a:off x="0" y="1584198"/>
          <a:ext cx="11353800" cy="211226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F9055-21C2-4715-8402-25FAB3CEEA9F}">
      <dsp:nvSpPr>
        <dsp:cNvPr id="0" name=""/>
        <dsp:cNvSpPr/>
      </dsp:nvSpPr>
      <dsp:spPr>
        <a:xfrm>
          <a:off x="4989" y="0"/>
          <a:ext cx="3293045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Итоги </a:t>
          </a:r>
          <a:r>
            <a:rPr lang="ru-RU" sz="1600" kern="1200" dirty="0" smtClean="0"/>
            <a:t>реализации мероприятий в соответствии с планом - графиком реализации задач образовательного события «Марафон открытых «классных» уроков» по предметам   в общеобразовательных организациях в период с 20 января 2025 года по 20 марта 2025 года.</a:t>
          </a:r>
          <a:endParaRPr lang="ru-RU" sz="1600" kern="1200" dirty="0"/>
        </a:p>
      </dsp:txBody>
      <dsp:txXfrm>
        <a:off x="4989" y="0"/>
        <a:ext cx="3293045" cy="2112264"/>
      </dsp:txXfrm>
    </dsp:sp>
    <dsp:sp modelId="{FD747789-415D-44FD-A0A5-736CFD10BB65}">
      <dsp:nvSpPr>
        <dsp:cNvPr id="0" name=""/>
        <dsp:cNvSpPr/>
      </dsp:nvSpPr>
      <dsp:spPr>
        <a:xfrm>
          <a:off x="1387479" y="2376297"/>
          <a:ext cx="528066" cy="5280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C7C80-412E-4730-9097-3DFAC025E437}">
      <dsp:nvSpPr>
        <dsp:cNvPr id="0" name=""/>
        <dsp:cNvSpPr/>
      </dsp:nvSpPr>
      <dsp:spPr>
        <a:xfrm>
          <a:off x="3462687" y="3168396"/>
          <a:ext cx="3293045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Торжественное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подведение итогов и вручение сертификатов учителям-предметникам, представившим свой успешный опыт на муниципальном уровне с целью распространения эффективного педагогического опыта, способа реализации инноваций в образовательном процессе и поддержки педагогических инициатив в рамках проведения марафона.</a:t>
          </a:r>
          <a:endParaRPr lang="ru-RU" sz="1400" kern="1200" dirty="0"/>
        </a:p>
      </dsp:txBody>
      <dsp:txXfrm>
        <a:off x="3462687" y="3168396"/>
        <a:ext cx="3293045" cy="2112264"/>
      </dsp:txXfrm>
    </dsp:sp>
    <dsp:sp modelId="{6C51EBD7-5D9D-4AC7-8EE7-5439892F6AD2}">
      <dsp:nvSpPr>
        <dsp:cNvPr id="0" name=""/>
        <dsp:cNvSpPr/>
      </dsp:nvSpPr>
      <dsp:spPr>
        <a:xfrm>
          <a:off x="4845177" y="2376297"/>
          <a:ext cx="528066" cy="5280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57A1C-041F-4C73-9B6B-F886D3D68F07}">
      <dsp:nvSpPr>
        <dsp:cNvPr id="0" name=""/>
        <dsp:cNvSpPr/>
      </dsp:nvSpPr>
      <dsp:spPr>
        <a:xfrm>
          <a:off x="6920385" y="0"/>
          <a:ext cx="3293045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Рефлексия.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6920385" y="0"/>
        <a:ext cx="3293045" cy="2112264"/>
      </dsp:txXfrm>
    </dsp:sp>
    <dsp:sp modelId="{E23523F9-832A-4919-9FD4-C72042D701FA}">
      <dsp:nvSpPr>
        <dsp:cNvPr id="0" name=""/>
        <dsp:cNvSpPr/>
      </dsp:nvSpPr>
      <dsp:spPr>
        <a:xfrm>
          <a:off x="8302874" y="2376297"/>
          <a:ext cx="528066" cy="5280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B58B2-64D6-478C-B3DD-23D7673951A3}">
      <dsp:nvSpPr>
        <dsp:cNvPr id="0" name=""/>
        <dsp:cNvSpPr/>
      </dsp:nvSpPr>
      <dsp:spPr>
        <a:xfrm>
          <a:off x="142276" y="1432791"/>
          <a:ext cx="2235675" cy="34415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приняли участие 15/100% общеобразовательных организаций, в том числе ШНОР, ШПУН и ШВОР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7757" y="1498272"/>
        <a:ext cx="2104713" cy="3310635"/>
      </dsp:txXfrm>
    </dsp:sp>
    <dsp:sp modelId="{9C99B3DD-F418-4F49-B109-C7808A96A81F}">
      <dsp:nvSpPr>
        <dsp:cNvPr id="0" name=""/>
        <dsp:cNvSpPr/>
      </dsp:nvSpPr>
      <dsp:spPr>
        <a:xfrm rot="21522489">
          <a:off x="2567177" y="2842364"/>
          <a:ext cx="401368" cy="55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67192" y="2954610"/>
        <a:ext cx="280958" cy="332669"/>
      </dsp:txXfrm>
    </dsp:sp>
    <dsp:sp modelId="{CD78D4A6-284E-41AA-921B-F9A4C81C2669}">
      <dsp:nvSpPr>
        <dsp:cNvPr id="0" name=""/>
        <dsp:cNvSpPr/>
      </dsp:nvSpPr>
      <dsp:spPr>
        <a:xfrm>
          <a:off x="3135059" y="1365301"/>
          <a:ext cx="2235675" cy="344159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 13/87% ОО дали открытые уроки на своей базе</a:t>
          </a:r>
          <a:endParaRPr lang="ru-RU" sz="1600" kern="1200" dirty="0"/>
        </a:p>
      </dsp:txBody>
      <dsp:txXfrm>
        <a:off x="3200540" y="1430782"/>
        <a:ext cx="2104713" cy="3310635"/>
      </dsp:txXfrm>
    </dsp:sp>
    <dsp:sp modelId="{61091319-86EC-4B9D-A856-F77BDD4D42BE}">
      <dsp:nvSpPr>
        <dsp:cNvPr id="0" name=""/>
        <dsp:cNvSpPr/>
      </dsp:nvSpPr>
      <dsp:spPr>
        <a:xfrm>
          <a:off x="5594302" y="2808876"/>
          <a:ext cx="473963" cy="55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94302" y="2919765"/>
        <a:ext cx="331774" cy="332669"/>
      </dsp:txXfrm>
    </dsp:sp>
    <dsp:sp modelId="{4CBCD892-8B49-4665-BAED-260C07A1BD9F}">
      <dsp:nvSpPr>
        <dsp:cNvPr id="0" name=""/>
        <dsp:cNvSpPr/>
      </dsp:nvSpPr>
      <dsp:spPr>
        <a:xfrm>
          <a:off x="6265005" y="1365301"/>
          <a:ext cx="2235675" cy="34415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проведены 15 уроков, из них 5 уроков английского языка в начальной школе, 3 урока русского языка, 2 урока биологии, урок физики и урок химии, а также 3 урока математики, в том числе алгебры и геометрии в основной школе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330486" y="1430782"/>
        <a:ext cx="2104713" cy="3310635"/>
      </dsp:txXfrm>
    </dsp:sp>
    <dsp:sp modelId="{CEAE9A88-6DA9-4885-B40A-05E55339B690}">
      <dsp:nvSpPr>
        <dsp:cNvPr id="0" name=""/>
        <dsp:cNvSpPr/>
      </dsp:nvSpPr>
      <dsp:spPr>
        <a:xfrm>
          <a:off x="8724248" y="2808876"/>
          <a:ext cx="473963" cy="554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8724248" y="2919765"/>
        <a:ext cx="331774" cy="332669"/>
      </dsp:txXfrm>
    </dsp:sp>
    <dsp:sp modelId="{F9599B1B-3E14-4F33-924C-EFB3543A1DD8}">
      <dsp:nvSpPr>
        <dsp:cNvPr id="0" name=""/>
        <dsp:cNvSpPr/>
      </dsp:nvSpPr>
      <dsp:spPr>
        <a:xfrm>
          <a:off x="9394951" y="1365301"/>
          <a:ext cx="2235675" cy="344159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проведены уроки разных типов: обобщающие, освоения новых знаний, комбинированные, повторения и систематизации знаний, умений и навыков учащихся, закрепления и обобщения ЗУН, а также урок рефлексии. </a:t>
          </a:r>
          <a:endParaRPr lang="ru-RU" sz="1600" kern="1200" dirty="0"/>
        </a:p>
      </dsp:txBody>
      <dsp:txXfrm>
        <a:off x="9460432" y="1430782"/>
        <a:ext cx="2104713" cy="331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28B-8773-4633-9C15-05A3DDD2773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66-61D8-4AE0-B495-50BA8BF0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FA4B-C1BD-4699-9699-3722B69122F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irovsk-metod@kirovsk-reg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-edu.ru/&#1085;&#1086;&#1088;&#1084;&#1072;&#1090;&#1080;&#1074;&#1085;&#1086;-&#1087;&#1088;&#1072;&#1074;&#1086;&#1074;&#1086;&#1077;-&#1086;&#1073;&#1077;&#1089;&#1087;&#1077;&#1095;&#1077;&#1085;&#1080;&#1077;" TargetMode="External"/><Relationship Id="rId2" Type="http://schemas.openxmlformats.org/officeDocument/2006/relationships/hyperlink" Target="https://k-edu.ru/&#1087;&#1077;&#1076;&#1072;&#1075;&#1086;&#1075;&#1080;&#1095;&#1077;&#1089;&#1082;&#1072;&#1103;-&#1075;&#1086;&#1089;&#1090;&#1080;&#1085;&#1072;&#11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54" y="1122363"/>
            <a:ext cx="9483346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«Марафон открытых «классных» уроков по предметам»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аключительная встреча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1384"/>
            <a:ext cx="9144000" cy="165576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для </a:t>
            </a:r>
            <a:r>
              <a:rPr lang="ru-RU" i="1" dirty="0" smtClean="0">
                <a:solidFill>
                  <a:srgbClr val="002060"/>
                </a:solidFill>
              </a:rPr>
              <a:t>руководителей, педагогов </a:t>
            </a:r>
            <a:r>
              <a:rPr lang="ru-RU" i="1" dirty="0">
                <a:solidFill>
                  <a:srgbClr val="002060"/>
                </a:solidFill>
              </a:rPr>
              <a:t>и представителей </a:t>
            </a:r>
            <a:r>
              <a:rPr lang="ru-RU" i="1" dirty="0" smtClean="0">
                <a:solidFill>
                  <a:srgbClr val="002060"/>
                </a:solidFill>
              </a:rPr>
              <a:t>методических </a:t>
            </a:r>
            <a:r>
              <a:rPr lang="ru-RU" i="1" dirty="0">
                <a:solidFill>
                  <a:srgbClr val="002060"/>
                </a:solidFill>
              </a:rPr>
              <a:t>служб ОО, входящих в муниципальную систему научно-методического сопровождения в 2024-2025 учебном году.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7018020" y="4835568"/>
            <a:ext cx="4846320" cy="2022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1700" dirty="0" smtClean="0">
                <a:solidFill>
                  <a:srgbClr val="C00000"/>
                </a:solidFill>
              </a:rPr>
              <a:t>Труфанова Анна Александровна, руководитель</a:t>
            </a:r>
          </a:p>
          <a:p>
            <a:pPr algn="r">
              <a:lnSpc>
                <a:spcPct val="110000"/>
              </a:lnSpc>
            </a:pPr>
            <a:r>
              <a:rPr lang="ru-RU" sz="1700" dirty="0" smtClean="0">
                <a:solidFill>
                  <a:srgbClr val="C00000"/>
                </a:solidFill>
              </a:rPr>
              <a:t> Калинова Светлана Александровна, методист  </a:t>
            </a:r>
          </a:p>
          <a:p>
            <a:pPr algn="r">
              <a:lnSpc>
                <a:spcPct val="110000"/>
              </a:lnSpc>
            </a:pPr>
            <a:r>
              <a:rPr lang="ru-RU" sz="1700" dirty="0" smtClean="0">
                <a:solidFill>
                  <a:srgbClr val="C00000"/>
                </a:solidFill>
              </a:rPr>
              <a:t>МИМС Кировского муниципального района Ленинградской области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20.03.2025</a:t>
            </a:r>
            <a:endParaRPr lang="ru-RU" sz="1600" b="1" dirty="0">
              <a:solidFill>
                <a:srgbClr val="002060"/>
              </a:solidFill>
            </a:endParaRPr>
          </a:p>
          <a:p>
            <a:pPr algn="l"/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4654" y="5688568"/>
            <a:ext cx="6096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МКОУ “Кировская СОШ </a:t>
            </a:r>
            <a:r>
              <a:rPr lang="ru-RU" sz="3600" dirty="0">
                <a:solidFill>
                  <a:schemeClr val="bg1"/>
                </a:solidFill>
              </a:rPr>
              <a:t>№ 1” </a:t>
            </a:r>
          </a:p>
        </p:txBody>
      </p:sp>
    </p:spTree>
    <p:extLst>
      <p:ext uri="{BB962C8B-B14F-4D97-AF65-F5344CB8AC3E}">
        <p14:creationId xmlns:p14="http://schemas.microsoft.com/office/powerpoint/2010/main" val="376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разработанных технологических карт уроков, рекомендованных к </a:t>
            </a:r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123" y="1614487"/>
            <a:ext cx="4476667" cy="51388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132" y="1548351"/>
            <a:ext cx="4164248" cy="52711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4045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Технологические </a:t>
            </a:r>
            <a:r>
              <a:rPr lang="ru-RU" dirty="0" smtClean="0"/>
              <a:t>карты и другие материалы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" y="1935552"/>
            <a:ext cx="5124450" cy="3352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3029575"/>
            <a:ext cx="5257800" cy="30289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770" y="2447199"/>
            <a:ext cx="3068955" cy="41937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289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на уроки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" y="2145665"/>
            <a:ext cx="3520792" cy="43513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666" y="1572578"/>
            <a:ext cx="3657600" cy="4953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980" y="1601153"/>
            <a:ext cx="3619500" cy="4895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3361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Перечень апробированных аналитических материалов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58" y="1690688"/>
            <a:ext cx="4853470" cy="35082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75" y="3560603"/>
            <a:ext cx="5010150" cy="3276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014" y="1690688"/>
            <a:ext cx="3181350" cy="38671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592" y="1690688"/>
            <a:ext cx="3333750" cy="45339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339" y="3219450"/>
            <a:ext cx="3086100" cy="36385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9967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" y="365125"/>
            <a:ext cx="1073658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Анонсы на мероприятия размещены в открытых источниках на странице КО в </a:t>
            </a:r>
            <a:r>
              <a:rPr lang="ru-RU" dirty="0" err="1"/>
              <a:t>ВКонтакте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34" y="1484948"/>
            <a:ext cx="3460638" cy="3695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20" y="2966830"/>
            <a:ext cx="3563844" cy="3808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66" y="1777455"/>
            <a:ext cx="3227070" cy="3688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077" y="2966830"/>
            <a:ext cx="3830391" cy="34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408"/>
            <a:ext cx="10515600" cy="1325563"/>
          </a:xfrm>
        </p:spPr>
        <p:txBody>
          <a:bodyPr/>
          <a:lstStyle/>
          <a:p>
            <a:r>
              <a:rPr lang="ru-RU" dirty="0"/>
              <a:t>Список учителей-предметников для торжественного вручения сертификатов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971"/>
            <a:ext cx="11026140" cy="5032376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300" dirty="0" err="1"/>
              <a:t>Бельникова</a:t>
            </a:r>
            <a:r>
              <a:rPr lang="ru-RU" sz="3300" dirty="0"/>
              <a:t> Оксана Евгеньевна, учитель биологии МКОУ «Кировская СОШ №1»;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/>
              <a:t>Кротова Наталья Владимировна, учитель английского языка МКОУ «</a:t>
            </a:r>
            <a:r>
              <a:rPr lang="ru-RU" sz="3300" dirty="0" err="1"/>
              <a:t>Шумская</a:t>
            </a:r>
            <a:r>
              <a:rPr lang="ru-RU" sz="3300" dirty="0"/>
              <a:t> СОШ»	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err="1"/>
              <a:t>Суходымцева</a:t>
            </a:r>
            <a:r>
              <a:rPr lang="ru-RU" sz="3300" dirty="0"/>
              <a:t> Наталья Владимировна, учитель русского языка и литературы МКОУ «</a:t>
            </a:r>
            <a:r>
              <a:rPr lang="ru-RU" sz="3300" dirty="0" err="1"/>
              <a:t>Назиевская</a:t>
            </a:r>
            <a:r>
              <a:rPr lang="ru-RU" sz="3300" dirty="0"/>
              <a:t> СОШ</a:t>
            </a:r>
            <a:r>
              <a:rPr lang="ru-RU" sz="3300" dirty="0" smtClean="0"/>
              <a:t>»;</a:t>
            </a:r>
            <a:endParaRPr lang="ru-RU" sz="3300" dirty="0"/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Иванова </a:t>
            </a:r>
            <a:r>
              <a:rPr lang="ru-RU" sz="3300" dirty="0"/>
              <a:t>Алёна Сергеевна, учитель английского языка	МБОУ «Кировская гимназия»;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Васильева </a:t>
            </a:r>
            <a:r>
              <a:rPr lang="ru-RU" sz="3300" dirty="0"/>
              <a:t>Ирина Михайловна, учитель русского языка и литературы МКОУ «</a:t>
            </a:r>
            <a:r>
              <a:rPr lang="ru-RU" sz="3300" dirty="0" err="1"/>
              <a:t>Приладожская</a:t>
            </a:r>
            <a:r>
              <a:rPr lang="ru-RU" sz="3300" dirty="0"/>
              <a:t> СОШ»;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Лебедев </a:t>
            </a:r>
            <a:r>
              <a:rPr lang="ru-RU" sz="3300" dirty="0"/>
              <a:t>Алексей Михайлович, учитель биологии МБОУ «Кировская СОШ №2»;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/>
              <a:t>Мальчикова Ирина Анатольевна, учитель физики МБОУ «ОСШ №3»;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err="1" smtClean="0"/>
              <a:t>Ромицына</a:t>
            </a:r>
            <a:r>
              <a:rPr lang="ru-RU" sz="3300" dirty="0" smtClean="0"/>
              <a:t> </a:t>
            </a:r>
            <a:r>
              <a:rPr lang="ru-RU" sz="3300" dirty="0"/>
              <a:t>Наталья Васильевна, учитель английского языка МБОУ «ШСОШ №1»;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Жихарева </a:t>
            </a:r>
            <a:r>
              <a:rPr lang="ru-RU" sz="3300" dirty="0"/>
              <a:t>Екатерина Николаевна, учитель английского языка МКОУ «</a:t>
            </a:r>
            <a:r>
              <a:rPr lang="ru-RU" sz="3300" dirty="0" err="1"/>
              <a:t>Суховская</a:t>
            </a:r>
            <a:r>
              <a:rPr lang="ru-RU" sz="3300" dirty="0"/>
              <a:t> ООШ»;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Лупашко </a:t>
            </a:r>
            <a:r>
              <a:rPr lang="ru-RU" sz="3300" dirty="0"/>
              <a:t>Людмила Валентиновна, учитель математики МБОУ «Лицей г. Отрадное»;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err="1" smtClean="0"/>
              <a:t>Арестова</a:t>
            </a:r>
            <a:r>
              <a:rPr lang="ru-RU" sz="3300" dirty="0" smtClean="0"/>
              <a:t> </a:t>
            </a:r>
            <a:r>
              <a:rPr lang="ru-RU" sz="3300" dirty="0"/>
              <a:t>Анна Александровна, учитель русского языка и литературы МКОУ «Павловская ООШ»;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Михеева </a:t>
            </a:r>
            <a:r>
              <a:rPr lang="ru-RU" sz="3300" dirty="0"/>
              <a:t>Юлия Александровна, учитель математики МБОУ «ШСОШ №1»;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Парфенова </a:t>
            </a:r>
            <a:r>
              <a:rPr lang="ru-RU" sz="3300" dirty="0"/>
              <a:t>Светлана Алексеевна, учитель химии МКОУ «Путиловская ООШ»;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Коваленко </a:t>
            </a:r>
            <a:r>
              <a:rPr lang="ru-RU" sz="3300" dirty="0"/>
              <a:t>Наталья Вадимовна, учитель английского языка МКОУ «Кировская СОШ №1»;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 </a:t>
            </a:r>
            <a:r>
              <a:rPr lang="ru-RU" sz="3300" dirty="0"/>
              <a:t>Быкова Дарья Александровна, учитель математики МБОУ «</a:t>
            </a:r>
            <a:r>
              <a:rPr lang="ru-RU" sz="3300" dirty="0" err="1"/>
              <a:t>Мгинская</a:t>
            </a:r>
            <a:r>
              <a:rPr lang="ru-RU" sz="3300" dirty="0"/>
              <a:t> СОШ</a:t>
            </a:r>
            <a:r>
              <a:rPr lang="ru-RU" sz="3300" dirty="0" smtClean="0"/>
              <a:t>».</a:t>
            </a:r>
            <a:endParaRPr lang="ru-RU" sz="33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827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 smtClean="0"/>
              <a:t>ксия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30" y="2110880"/>
            <a:ext cx="3644847" cy="43513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155" y="2447199"/>
            <a:ext cx="3010845" cy="40670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414" y="2765998"/>
            <a:ext cx="4878703" cy="30411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9843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365125"/>
            <a:ext cx="10562230" cy="22961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развития!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851" y="2775460"/>
            <a:ext cx="3353533" cy="2826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1622" y="4003964"/>
            <a:ext cx="490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kirovsk-metod@kirovsk-reg.ru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6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заключительной встречи: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1517"/>
              </p:ext>
            </p:extLst>
          </p:nvPr>
        </p:nvGraphicFramePr>
        <p:xfrm>
          <a:off x="838200" y="1325880"/>
          <a:ext cx="11353800" cy="528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70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65" y="1690688"/>
            <a:ext cx="3145349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12" y="1832929"/>
            <a:ext cx="3185691" cy="4110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962" y="1832929"/>
            <a:ext cx="3409756" cy="4635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151" y="1712278"/>
            <a:ext cx="3150969" cy="435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807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Установочное совещание 21.01.2025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12" y="1484947"/>
            <a:ext cx="5636284" cy="4390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96" y="1484946"/>
            <a:ext cx="5983726" cy="43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План-график основных мероприятий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987663"/>
              </p:ext>
            </p:extLst>
          </p:nvPr>
        </p:nvGraphicFramePr>
        <p:xfrm>
          <a:off x="463702" y="1324928"/>
          <a:ext cx="10890098" cy="5299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57"/>
                <a:gridCol w="5463705"/>
                <a:gridCol w="1556763"/>
                <a:gridCol w="3525773"/>
              </a:tblGrid>
              <a:tr h="32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 реализации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54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распорядительного акта о проведении мероприятий «Марафона открытых «классных» уроков» по предметам», назначении ответственных лиц за реализацию задач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16.01.2025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Комитет образования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32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установочного совещания с участниками проекта в формате «Марафон открытых «классных» уроков» по предметам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21.01.2025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координатор, МИМС, руководители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437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Организации самостоятельной работы на институциональном уровне, в том числе по выявлению успешных практик в ОО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периода январь - март 2025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Руководители ОО, МС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32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Организация, проведение, посещение и анализ открытых уроков в ОО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 - март 2025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координатор, МИМС, руководители ОО, МС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32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адресных рекомендаций по результатам качества и анализа уроков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Март 2025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координатор, МИМС, МС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41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Информационно - методическое сопровождение участников проекта «Марафон открытых «классных» уроков»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 - март 2025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координатор, МИМС, руководители ОО, МС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54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заключительной встречи, в том числе рефлексии по итогам образовательного проекта в МКОУ «Кировская СОШ № 1» на основании письма в ОО № 240 от 11.01.2025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20.03.2025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Комитет образования Кировского МР ЛО, муниципальный координатор, МИМС, руководители ОО, МС ОО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6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Выявление передового опыта с целью диссеминации и размещения в открытом доступе на официальном сайте в разделе «Система методической работы» подготовленного в рамках образовательного события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Март 2025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координатор, МИМС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  <a:tr h="437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Принятие управленческих решений по результатам образовательного проекта в формате «Марафон открытых «классных» уроков»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Март 2025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Комитет образования Кировского МР ЛО, МИМС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42" marR="35642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765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План-график открытых уроков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5621"/>
            <a:ext cx="8869680" cy="5492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83980" y="2537028"/>
            <a:ext cx="32080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 открытых уроков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4763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марафона в цифрах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500164"/>
              </p:ext>
            </p:extLst>
          </p:nvPr>
        </p:nvGraphicFramePr>
        <p:xfrm>
          <a:off x="251460" y="685800"/>
          <a:ext cx="1163574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794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Порядка </a:t>
            </a:r>
            <a:r>
              <a:rPr lang="ru-RU" b="1" dirty="0" smtClean="0">
                <a:solidFill>
                  <a:srgbClr val="C00000"/>
                </a:solidFill>
              </a:rPr>
              <a:t>100 посещений </a:t>
            </a:r>
            <a:r>
              <a:rPr lang="ru-RU" dirty="0" smtClean="0"/>
              <a:t>педагогами и методистами, в том числе </a:t>
            </a:r>
            <a:r>
              <a:rPr lang="ru-RU" b="1" dirty="0" smtClean="0">
                <a:solidFill>
                  <a:srgbClr val="C00000"/>
                </a:solidFill>
              </a:rPr>
              <a:t>молодыми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34" y="1964847"/>
            <a:ext cx="3788026" cy="4550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1" y="1964847"/>
            <a:ext cx="3517072" cy="4809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20" y="1929999"/>
            <a:ext cx="3425631" cy="4781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975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продукты </a:t>
            </a:r>
            <a:r>
              <a:rPr lang="ru-RU" i="1" dirty="0" smtClean="0"/>
              <a:t>(качественные </a:t>
            </a:r>
            <a:r>
              <a:rPr lang="ru-RU" i="1" dirty="0"/>
              <a:t>результаты)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39640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Технологические карты уроков с целью распространения эффективного педагогического опыта будут опубликованы в открытом доступе на официальном сайте КО в разделе «Система методической работы - Организационно-методическая деятельность - «Педагогическая гостиная» </a:t>
            </a: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k-edu.ru/педагогическая-гостиная</a:t>
            </a:r>
            <a:r>
              <a:rPr lang="ru-RU" sz="2400" dirty="0" smtClean="0"/>
              <a:t>  </a:t>
            </a:r>
            <a:r>
              <a:rPr lang="ru-RU" sz="2400" b="1" dirty="0"/>
              <a:t>в срок до 28 марта 2025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1462137"/>
            <a:ext cx="5989320" cy="52629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П</a:t>
            </a:r>
            <a:r>
              <a:rPr lang="ru-RU" sz="2400" dirty="0" smtClean="0">
                <a:ea typeface="Calibri" panose="020F0502020204030204" pitchFamily="34" charset="0"/>
              </a:rPr>
              <a:t>еречень </a:t>
            </a:r>
            <a:r>
              <a:rPr lang="ru-RU" sz="2400" dirty="0">
                <a:ea typeface="Calibri" panose="020F0502020204030204" pitchFamily="34" charset="0"/>
              </a:rPr>
              <a:t>апробированных аналитических материалов, разработанных в соответствии с Методическими рекомендациями для методических служб по сопровождению учителей в процессе реализации обновленных ФГОС НОО, ООО и СОО (ФГАОУ ДПО «Академия </a:t>
            </a:r>
            <a:r>
              <a:rPr lang="ru-RU" sz="2400" dirty="0" err="1">
                <a:ea typeface="Calibri" panose="020F0502020204030204" pitchFamily="34" charset="0"/>
              </a:rPr>
              <a:t>Минпросвещения</a:t>
            </a:r>
            <a:r>
              <a:rPr lang="ru-RU" sz="2400" dirty="0">
                <a:ea typeface="Calibri" panose="020F0502020204030204" pitchFamily="34" charset="0"/>
              </a:rPr>
              <a:t> России») </a:t>
            </a:r>
            <a:r>
              <a:rPr lang="ru-RU" sz="2400" dirty="0" smtClean="0">
                <a:ea typeface="Calibri" panose="020F0502020204030204" pitchFamily="34" charset="0"/>
              </a:rPr>
              <a:t>Материал </a:t>
            </a:r>
            <a:r>
              <a:rPr lang="ru-RU" sz="2400" dirty="0">
                <a:ea typeface="Calibri" panose="020F0502020204030204" pitchFamily="34" charset="0"/>
              </a:rPr>
              <a:t>будет опубликован в открытом доступе на официальном сайте КО в разделе «Система методической работы» - «Нормативно-правовое обеспечение»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- «</a:t>
            </a:r>
            <a:r>
              <a:rPr lang="ru-RU" sz="2400" dirty="0">
                <a:ea typeface="Calibri" panose="020F0502020204030204" pitchFamily="34" charset="0"/>
              </a:rPr>
              <a:t>Муниципальный уровень»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https://k-edu.ru/нормативно-правовое-обеспечение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a typeface="Calibri" panose="020F0502020204030204" pitchFamily="34" charset="0"/>
              </a:rPr>
              <a:t>в срок до 28 марта 2025 года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3491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737</Words>
  <Application>Microsoft Office PowerPoint</Application>
  <PresentationFormat>Широкоэкранный</PresentationFormat>
  <Paragraphs>96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«Марафон открытых «классных» уроков по предметам» заключительная встреча</vt:lpstr>
      <vt:lpstr>Вопросы заключительной встречи: </vt:lpstr>
      <vt:lpstr>Управленческие решения</vt:lpstr>
      <vt:lpstr>Установочное совещание 21.01.2025</vt:lpstr>
      <vt:lpstr>План-график основных мероприятий</vt:lpstr>
      <vt:lpstr>План-график открытых уроков</vt:lpstr>
      <vt:lpstr>Результаты марафона в цифрах</vt:lpstr>
      <vt:lpstr>Порядка 100 посещений педагогами и методистами, в том числе молодыми</vt:lpstr>
      <vt:lpstr>Полученные продукты (качественные результаты)</vt:lpstr>
      <vt:lpstr>Перечень разработанных технологических карт уроков, рекомендованных к публикации</vt:lpstr>
      <vt:lpstr>Технологические карты и другие материалы</vt:lpstr>
      <vt:lpstr>Отзывы на уроки</vt:lpstr>
      <vt:lpstr>Перечень апробированных аналитических материалов</vt:lpstr>
      <vt:lpstr>Анонсы на мероприятия размещены в открытых источниках на странице КО в ВКонтакте</vt:lpstr>
      <vt:lpstr>Список учителей-предметников для торжественного вручения сертификатов </vt:lpstr>
      <vt:lpstr>Рефлексия</vt:lpstr>
      <vt:lpstr>Профессионального развития!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«Марафон открытых «классных» уроков по предметам»</dc:title>
  <dc:creator>Учетная запись Майкрософт</dc:creator>
  <cp:lastModifiedBy>Учетная запись Майкрософт</cp:lastModifiedBy>
  <cp:revision>16</cp:revision>
  <dcterms:created xsi:type="dcterms:W3CDTF">2025-03-11T09:36:21Z</dcterms:created>
  <dcterms:modified xsi:type="dcterms:W3CDTF">2025-03-20T08:10:49Z</dcterms:modified>
</cp:coreProperties>
</file>